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7"/>
  </p:notesMasterIdLst>
  <p:handoutMasterIdLst>
    <p:handoutMasterId r:id="rId38"/>
  </p:handoutMasterIdLst>
  <p:sldIdLst>
    <p:sldId id="1779" r:id="rId7"/>
    <p:sldId id="1837" r:id="rId8"/>
    <p:sldId id="1836" r:id="rId9"/>
    <p:sldId id="1800" r:id="rId10"/>
    <p:sldId id="1937" r:id="rId11"/>
    <p:sldId id="1938" r:id="rId12"/>
    <p:sldId id="1915" r:id="rId13"/>
    <p:sldId id="1911" r:id="rId14"/>
    <p:sldId id="1932" r:id="rId15"/>
    <p:sldId id="1933" r:id="rId16"/>
    <p:sldId id="1934" r:id="rId17"/>
    <p:sldId id="1935" r:id="rId18"/>
    <p:sldId id="1936" r:id="rId19"/>
    <p:sldId id="1917" r:id="rId20"/>
    <p:sldId id="1918" r:id="rId21"/>
    <p:sldId id="1919" r:id="rId22"/>
    <p:sldId id="1920" r:id="rId23"/>
    <p:sldId id="1922" r:id="rId24"/>
    <p:sldId id="1921" r:id="rId25"/>
    <p:sldId id="1924" r:id="rId26"/>
    <p:sldId id="1923" r:id="rId27"/>
    <p:sldId id="1925" r:id="rId28"/>
    <p:sldId id="1926" r:id="rId29"/>
    <p:sldId id="1927" r:id="rId30"/>
    <p:sldId id="1928" r:id="rId31"/>
    <p:sldId id="1930" r:id="rId32"/>
    <p:sldId id="1931" r:id="rId33"/>
    <p:sldId id="1929" r:id="rId34"/>
    <p:sldId id="1838" r:id="rId35"/>
    <p:sldId id="680" r:id="rId36"/>
  </p:sldIdLst>
  <p:sldSz cx="12196763" cy="6858000"/>
  <p:notesSz cx="6805613" cy="9939338"/>
  <p:custDataLst>
    <p:tags r:id="rId39"/>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1D150"/>
    <a:srgbClr val="00FA00"/>
    <a:srgbClr val="374154"/>
    <a:srgbClr val="59595A"/>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60" autoAdjust="0"/>
    <p:restoredTop sz="96291" autoAdjust="0"/>
  </p:normalViewPr>
  <p:slideViewPr>
    <p:cSldViewPr showGuides="1">
      <p:cViewPr varScale="1">
        <p:scale>
          <a:sx n="117" d="100"/>
          <a:sy n="117" d="100"/>
        </p:scale>
        <p:origin x="200"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ags" Target="tags/tag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2023/4/14</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30</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30</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32F1867-BB8A-4046-989E-41A7E6FC865B}"/>
              </a:ext>
            </a:extLst>
          </p:cNvPr>
          <p:cNvSpPr txBox="1">
            <a:spLocks/>
          </p:cNvSpPr>
          <p:nvPr userDrawn="1"/>
        </p:nvSpPr>
        <p:spPr>
          <a:xfrm>
            <a:off x="337741" y="1772816"/>
            <a:ext cx="8136904"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大标题 </a:t>
            </a:r>
            <a:r>
              <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Title</a:t>
            </a:r>
          </a:p>
        </p:txBody>
      </p:sp>
      <p:pic>
        <p:nvPicPr>
          <p:cNvPr id="8" name="图片 7">
            <a:extLst>
              <a:ext uri="{FF2B5EF4-FFF2-40B4-BE49-F238E27FC236}">
                <a16:creationId xmlns:a16="http://schemas.microsoft.com/office/drawing/2014/main" id="{5F214FDC-6B87-214E-A881-A1F197F5DB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0C0A5B-2417-944A-B7DA-94A14F8A67C8}"/>
              </a:ext>
            </a:extLst>
          </p:cNvPr>
          <p:cNvSpPr>
            <a:spLocks noGrp="1"/>
          </p:cNvSpPr>
          <p:nvPr>
            <p:ph type="ctrTitle"/>
          </p:nvPr>
        </p:nvSpPr>
        <p:spPr>
          <a:xfrm>
            <a:off x="320965" y="693428"/>
            <a:ext cx="3141050" cy="953563"/>
          </a:xfrm>
          <a:prstGeom prst="rect">
            <a:avLst/>
          </a:prstGeom>
          <a:noFill/>
        </p:spPr>
        <p:txBody>
          <a:bodyPr anchor="ctr">
            <a:noAutofit/>
          </a:bodyPr>
          <a:lstStyle>
            <a:lvl1pPr>
              <a:defRPr>
                <a:latin typeface="Futura Medium" panose="020B0602020204020303" pitchFamily="34" charset="-79"/>
                <a:cs typeface="Futura Medium" panose="020B0602020204020303" pitchFamily="34" charset="-79"/>
              </a:defRPr>
            </a:lvl1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5" name="矩形 4">
            <a:extLst>
              <a:ext uri="{FF2B5EF4-FFF2-40B4-BE49-F238E27FC236}">
                <a16:creationId xmlns:a16="http://schemas.microsoft.com/office/drawing/2014/main" id="{4EA13F79-51F3-5A46-B2C2-0E8B70C77920}"/>
              </a:ext>
            </a:extLst>
          </p:cNvPr>
          <p:cNvSpPr/>
          <p:nvPr userDrawn="1"/>
        </p:nvSpPr>
        <p:spPr>
          <a:xfrm>
            <a:off x="3290069" y="939106"/>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
        <p:nvSpPr>
          <p:cNvPr id="6" name="副标题 2">
            <a:extLst>
              <a:ext uri="{FF2B5EF4-FFF2-40B4-BE49-F238E27FC236}">
                <a16:creationId xmlns:a16="http://schemas.microsoft.com/office/drawing/2014/main" id="{93344263-84EF-AE42-95A4-A0688E4F3A22}"/>
              </a:ext>
            </a:extLst>
          </p:cNvPr>
          <p:cNvSpPr>
            <a:spLocks noGrp="1"/>
          </p:cNvSpPr>
          <p:nvPr>
            <p:ph type="subTitle" idx="1" hasCustomPrompt="1"/>
          </p:nvPr>
        </p:nvSpPr>
        <p:spPr>
          <a:xfrm>
            <a:off x="1345853" y="3896673"/>
            <a:ext cx="2116161" cy="720081"/>
          </a:xfrm>
          <a:prstGeom prst="rect">
            <a:avLst/>
          </a:prstGeom>
        </p:spPr>
        <p:txBody>
          <a:bodyPr anchor="ctr"/>
          <a:lstStyle>
            <a:lvl1pPr marL="0" indent="0">
              <a:buNone/>
              <a:defRPr/>
            </a:lvl1pP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0FC5C961-C360-9F43-A308-C9DB7AC7D5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679570"/>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18316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hasCustomPrompt="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theme" Target="../theme/theme3.xml"/><Relationship Id="rId4"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8.png"/><Relationship Id="rId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20" r:id="rId3"/>
    <p:sldLayoutId id="2147483904"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441131"/>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496852"/>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000"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000"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9"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000"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000"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hyperlink" Target="https://www.zhihu.com/search?q=matrices&amp;search_source=Entity&amp;hybrid_search_source=Entity&amp;hybrid_search_extra=%7B%22sourceType%22%3A%22answer%22%2C%22sourceId%22%3A2929756314%7D"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www.zhihu.com/search?q=clocks&amp;search_source=Entity&amp;hybrid_search_source=Entity&amp;hybrid_search_extra=%7B%22sourceType%22%3A%22answer%22%2C%22sourceId%22%3A2929756314%7D" TargetMode="External"/><Relationship Id="rId2" Type="http://schemas.openxmlformats.org/officeDocument/2006/relationships/hyperlink" Target="https://www.zhihu.com/search?q=matrix%20math&amp;search_source=Entity&amp;hybrid_search_source=Entity&amp;hybrid_search_extra=%7B%22sourceType%22%3A%22answer%22%2C%22sourceId%22%3A2929756314%7D" TargetMode="External"/><Relationship Id="rId1" Type="http://schemas.openxmlformats.org/officeDocument/2006/relationships/slideLayout" Target="../slideLayouts/slideLayout7.xml"/><Relationship Id="rId4" Type="http://schemas.openxmlformats.org/officeDocument/2006/relationships/image" Target="../media/image17.tiff"/></Relationships>
</file>

<file path=ppt/slides/_rels/slide1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hyperlink" Target="https://www.zhihu.com/search?q=third-generation&amp;search_source=Entity&amp;hybrid_search_source=Entity&amp;hybrid_search_extra=%7B%22sourceType%22%3A%22answer%22%2C%22sourceId%22%3A2929756314%7D"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hyperlink" Target="https://www.zhihu.com/search?q=%E5%8D%95%E7%BA%BF%E7%A8%8Bschedule%E6%A8%A1%E5%9E%8B&amp;search_source=Entity&amp;hybrid_search_source=Entity&amp;hybrid_search_extra=%7B%22sourceType%22%3A%22answer%22%2C%22sourceId%22%3A2929756314%7D"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www.zhihu.com/search?q=%E5%90%8C%E6%AD%A5%E5%85%83%E8%AF%AD&amp;search_source=Entity&amp;hybrid_search_source=Entity&amp;hybrid_search_extra=%7B%22sourceType%22%3A%22answer%22%2C%22sourceId%22%3A2929756314%7D" TargetMode="External"/><Relationship Id="rId2" Type="http://schemas.openxmlformats.org/officeDocument/2006/relationships/hyperlink" Target="https://www.zhihu.com/search?q=hopper%E6%9E%B6%E6%9E%84&amp;search_source=Entity&amp;hybrid_search_source=Entity&amp;hybrid_search_extra=%7B%22sourceType%22%3A%22answer%22%2C%22sourceId%22%3A2929756314%7D" TargetMode="External"/><Relationship Id="rId1" Type="http://schemas.openxmlformats.org/officeDocument/2006/relationships/slideLayout" Target="../slideLayouts/slideLayout7.xml"/><Relationship Id="rId4" Type="http://schemas.openxmlformats.org/officeDocument/2006/relationships/image" Target="../media/image21.tiff"/></Relationships>
</file>

<file path=ppt/slides/_rels/slide2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hyperlink" Target="https://www.zhihu.com/search?q=normalize&amp;search_source=Entity&amp;hybrid_search_source=Entity&amp;hybrid_search_extra=%7B%22sourceType%22%3A%22answer%22%2C%22sourceId%22%3A2929756314%7D"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hyperlink" Target="http://statmt.org/wmt14/translation-task.html"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old.hotchips.org/wp-content/uploads/hc_archives/hc29/HC29.21-Monday-Pub/HC29.21.10-GPU-Gaming-Pub/HC29.21.132-Volta-Choquette-NVIDIA-Final3.pdf" TargetMode="External"/><Relationship Id="rId7" Type="http://schemas.openxmlformats.org/officeDocument/2006/relationships/hyperlink" Target="https://developer.nvidia.com/blog/nvidia-hopper-architecture-in-depth/" TargetMode="External"/><Relationship Id="rId2" Type="http://schemas.openxmlformats.org/officeDocument/2006/relationships/hyperlink" Target="https://zhuanlan.zhihu.com/p/620257581" TargetMode="External"/><Relationship Id="rId1" Type="http://schemas.openxmlformats.org/officeDocument/2006/relationships/slideLayout" Target="../slideLayouts/slideLayout5.xml"/><Relationship Id="rId6" Type="http://schemas.openxmlformats.org/officeDocument/2006/relationships/hyperlink" Target="https://resources.nvidia.com/en-us-genomics-ep/ampere-architecture-white-paper" TargetMode="External"/><Relationship Id="rId5" Type="http://schemas.openxmlformats.org/officeDocument/2006/relationships/hyperlink" Target="https://www.computer.org/csdl/proceedings-article/hcs/2019/08875651/1ehCtCN4SUE" TargetMode="External"/><Relationship Id="rId4" Type="http://schemas.openxmlformats.org/officeDocument/2006/relationships/hyperlink" Target="https://ieeexplore.ieee.org/author/37086370271"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a:extLst>
              <a:ext uri="{FF2B5EF4-FFF2-40B4-BE49-F238E27FC236}">
                <a16:creationId xmlns:a16="http://schemas.microsoft.com/office/drawing/2014/main" id="{CFF1FABF-8BDE-C54A-A9C6-18A81E72C433}"/>
              </a:ext>
            </a:extLst>
          </p:cNvPr>
          <p:cNvSpPr>
            <a:spLocks noGrp="1"/>
          </p:cNvSpPr>
          <p:nvPr>
            <p:ph type="subTitle" idx="4294967295"/>
          </p:nvPr>
        </p:nvSpPr>
        <p:spPr>
          <a:xfrm>
            <a:off x="1345853" y="3896673"/>
            <a:ext cx="2232248" cy="720081"/>
          </a:xfrm>
          <a:prstGeom prst="rect">
            <a:avLst/>
          </a:prstGeom>
        </p:spPr>
        <p:txBody>
          <a:bodyPr anchor="ctr"/>
          <a:lstStyle/>
          <a:p>
            <a:pPr marL="0" indent="0">
              <a:lnSpc>
                <a:spcPct val="100000"/>
              </a:lnSpc>
              <a:buNone/>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291635" y="1772816"/>
            <a:ext cx="813690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GPU</a:t>
            </a:r>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工作原理</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
        <p:nvSpPr>
          <p:cNvPr id="9" name="标题 1">
            <a:extLst>
              <a:ext uri="{FF2B5EF4-FFF2-40B4-BE49-F238E27FC236}">
                <a16:creationId xmlns:a16="http://schemas.microsoft.com/office/drawing/2014/main" id="{16D9E6A1-AF76-4248-8AFC-D1158DBA2D44}"/>
              </a:ext>
            </a:extLst>
          </p:cNvPr>
          <p:cNvSpPr>
            <a:spLocks noGrp="1"/>
          </p:cNvSpPr>
          <p:nvPr>
            <p:ph type="ctrTitle"/>
          </p:nvPr>
        </p:nvSpPr>
        <p:spPr>
          <a:xfrm>
            <a:off x="320965" y="693428"/>
            <a:ext cx="3141050" cy="953563"/>
          </a:xfrm>
          <a:prstGeom prst="rect">
            <a:avLst/>
          </a:prstGeo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10" name="矩形 9">
            <a:extLst>
              <a:ext uri="{FF2B5EF4-FFF2-40B4-BE49-F238E27FC236}">
                <a16:creationId xmlns:a16="http://schemas.microsoft.com/office/drawing/2014/main" id="{92D1A350-318B-434B-AA3C-635567F9E4A6}"/>
              </a:ext>
            </a:extLst>
          </p:cNvPr>
          <p:cNvSpPr/>
          <p:nvPr/>
        </p:nvSpPr>
        <p:spPr>
          <a:xfrm>
            <a:off x="3290069" y="939106"/>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6128C91-53BD-F341-98D6-0AB8290972F3}"/>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BEF8DD73-03BE-5846-A95E-4E93219226FA}"/>
              </a:ext>
            </a:extLst>
          </p:cNvPr>
          <p:cNvSpPr>
            <a:spLocks noGrp="1"/>
          </p:cNvSpPr>
          <p:nvPr>
            <p:ph sz="half" idx="1"/>
          </p:nvPr>
        </p:nvSpPr>
        <p:spPr/>
        <p:txBody>
          <a:bodyPr/>
          <a:lstStyle/>
          <a:p>
            <a:r>
              <a:rPr lang="en-US" altLang="zh-CN" dirty="0"/>
              <a:t>Tesla V100’s Tensor Cores are programmable matrix-multiply-and-accumulate units that can deliver up to 125 Tensor TFLOPS for training and inference applications. The Tesla V100 GPU contains 640 Tensor Cores: 8 per SM. Tensor Cores and their associated data paths are custom-crafted to dramatically increase floating-point compute throughput at only modest area and power costs. Clock gating is used extensively to maximize power savings.</a:t>
            </a:r>
          </a:p>
          <a:p>
            <a:r>
              <a:rPr lang="en-US" altLang="zh-CN" dirty="0"/>
              <a:t>Each Tensor Core provides a 4x4x4 matrix processing array which performs the operation </a:t>
            </a:r>
            <a:r>
              <a:rPr lang="en-US" altLang="zh-CN" b="1" dirty="0"/>
              <a:t>D</a:t>
            </a:r>
            <a:r>
              <a:rPr lang="en-US" altLang="zh-CN" dirty="0"/>
              <a:t> = </a:t>
            </a:r>
            <a:r>
              <a:rPr lang="en-US" altLang="zh-CN" b="1" dirty="0"/>
              <a:t>A * B + C</a:t>
            </a:r>
            <a:r>
              <a:rPr lang="en-US" altLang="zh-CN" dirty="0"/>
              <a:t>, where </a:t>
            </a:r>
            <a:r>
              <a:rPr lang="en-US" altLang="zh-CN" b="1" dirty="0"/>
              <a:t>A,</a:t>
            </a:r>
            <a:r>
              <a:rPr lang="en-US" altLang="zh-CN" dirty="0"/>
              <a:t> </a:t>
            </a:r>
            <a:r>
              <a:rPr lang="en-US" altLang="zh-CN" b="1" dirty="0"/>
              <a:t>B</a:t>
            </a:r>
            <a:r>
              <a:rPr lang="en-US" altLang="zh-CN" dirty="0"/>
              <a:t>, </a:t>
            </a:r>
            <a:r>
              <a:rPr lang="en-US" altLang="zh-CN" b="1" dirty="0"/>
              <a:t>C</a:t>
            </a:r>
            <a:r>
              <a:rPr lang="en-US" altLang="zh-CN" dirty="0"/>
              <a:t> and </a:t>
            </a:r>
            <a:r>
              <a:rPr lang="en-US" altLang="zh-CN" b="1" dirty="0"/>
              <a:t>D</a:t>
            </a:r>
            <a:r>
              <a:rPr lang="en-US" altLang="zh-CN" dirty="0"/>
              <a:t> are 4×4 matrices as Figure 1 shows. The matrix multiply inputs </a:t>
            </a:r>
            <a:r>
              <a:rPr lang="en-US" altLang="zh-CN" b="1" dirty="0"/>
              <a:t>A</a:t>
            </a:r>
            <a:r>
              <a:rPr lang="en-US" altLang="zh-CN" dirty="0"/>
              <a:t> and </a:t>
            </a:r>
            <a:r>
              <a:rPr lang="en-US" altLang="zh-CN" b="1" dirty="0"/>
              <a:t>B</a:t>
            </a:r>
            <a:r>
              <a:rPr lang="en-US" altLang="zh-CN" dirty="0"/>
              <a:t> are FP16 matrices, while the accumulation matrices </a:t>
            </a:r>
            <a:r>
              <a:rPr lang="en-US" altLang="zh-CN" b="1" dirty="0"/>
              <a:t>C</a:t>
            </a:r>
            <a:r>
              <a:rPr lang="en-US" altLang="zh-CN" dirty="0"/>
              <a:t> and </a:t>
            </a:r>
            <a:r>
              <a:rPr lang="en-US" altLang="zh-CN" b="1" dirty="0"/>
              <a:t>D</a:t>
            </a:r>
            <a:r>
              <a:rPr lang="en-US" altLang="zh-CN" dirty="0"/>
              <a:t> may be FP16 or FP32 matrices.</a:t>
            </a:r>
          </a:p>
          <a:p>
            <a:br>
              <a:rPr lang="en-US" altLang="zh-CN" dirty="0"/>
            </a:br>
            <a:br>
              <a:rPr lang="en-US" altLang="zh-CN" dirty="0"/>
            </a:br>
            <a:endParaRPr lang="zh-CN" altLang="en-US" dirty="0"/>
          </a:p>
        </p:txBody>
      </p:sp>
    </p:spTree>
    <p:extLst>
      <p:ext uri="{BB962C8B-B14F-4D97-AF65-F5344CB8AC3E}">
        <p14:creationId xmlns:p14="http://schemas.microsoft.com/office/powerpoint/2010/main" val="33572258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0FFEDC-C654-D643-83F5-5A2DD9B6F12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313D9B9-1E8C-664D-8FFE-97FA3D876333}"/>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B0DA8392-471D-8346-B8AE-4BFDC362D9C4}"/>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B5747F5D-29A7-7C4E-BC13-2C8918BADA47}"/>
              </a:ext>
            </a:extLst>
          </p:cNvPr>
          <p:cNvPicPr>
            <a:picLocks noChangeAspect="1"/>
          </p:cNvPicPr>
          <p:nvPr/>
        </p:nvPicPr>
        <p:blipFill>
          <a:blip r:embed="rId2"/>
          <a:stretch>
            <a:fillRect/>
          </a:stretch>
        </p:blipFill>
        <p:spPr>
          <a:xfrm>
            <a:off x="2847181" y="2622550"/>
            <a:ext cx="6502400" cy="1612900"/>
          </a:xfrm>
          <a:prstGeom prst="rect">
            <a:avLst/>
          </a:prstGeom>
        </p:spPr>
      </p:pic>
    </p:spTree>
    <p:extLst>
      <p:ext uri="{BB962C8B-B14F-4D97-AF65-F5344CB8AC3E}">
        <p14:creationId xmlns:p14="http://schemas.microsoft.com/office/powerpoint/2010/main" val="384418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DA9562CB-A95E-854C-B07D-938583B981E1}"/>
              </a:ext>
            </a:extLst>
          </p:cNvPr>
          <p:cNvSpPr>
            <a:spLocks noGrp="1"/>
          </p:cNvSpPr>
          <p:nvPr>
            <p:ph type="title"/>
          </p:nvPr>
        </p:nvSpPr>
        <p:spPr/>
        <p:txBody>
          <a:bodyPr/>
          <a:lstStyle/>
          <a:p>
            <a:endParaRPr lang="zh-CN" altLang="en-US"/>
          </a:p>
        </p:txBody>
      </p:sp>
      <p:sp>
        <p:nvSpPr>
          <p:cNvPr id="9" name="内容占位符 8">
            <a:extLst>
              <a:ext uri="{FF2B5EF4-FFF2-40B4-BE49-F238E27FC236}">
                <a16:creationId xmlns:a16="http://schemas.microsoft.com/office/drawing/2014/main" id="{5BD91999-B579-024E-859C-8527C3FB14E4}"/>
              </a:ext>
            </a:extLst>
          </p:cNvPr>
          <p:cNvSpPr>
            <a:spLocks noGrp="1"/>
          </p:cNvSpPr>
          <p:nvPr>
            <p:ph sz="half" idx="1"/>
          </p:nvPr>
        </p:nvSpPr>
        <p:spPr/>
        <p:txBody>
          <a:bodyPr/>
          <a:lstStyle/>
          <a:p>
            <a:r>
              <a:rPr lang="en-US" altLang="zh-CN" sz="1600" dirty="0"/>
              <a:t>Each Tensor Core performs 64 floating point FMA mixed-precision operations per clock (FP16 input multiply with full-precision product and FP32 accumulate, as Figure 2 shows) and 8 Tensor Cores in an SM perform a total of 1024 floating point operations per clock. This is a dramatic 8X increase in throughput for deep learning applications per SM compared to Pascal GP100 using standard FP32 operations, resulting in a total 12X increase in throughput for the Volta V100 GPU compared to the Pascal P100 GPU. Tensor Cores operate on FP16 input data with FP32 accumulation. The FP16 multiply results in a full-precision result that is accumulated in FP32 operations with the other products in a given dot product for a 4x4x4 matrix multiply, as Figure 8 shows.</a:t>
            </a:r>
          </a:p>
          <a:p>
            <a:r>
              <a:rPr lang="en-US" altLang="zh-CN" dirty="0"/>
              <a:t>During program execution, multiple Tensor Cores are used concurrently by a full warp of execution. The threads within a warp provide a larger 16x16x16 matrix operation to be processed by the Tensor Cores. CUDA exposes these operations as warp-level matrix operations in the CUDA C++ WMMA API. These C++ interfaces provide specialized matrix load, matrix multiply and accumulate, and matrix store operations to efficiently utilize Tensor Cores in CUDA C++ programs.</a:t>
            </a:r>
            <a:br>
              <a:rPr lang="en-US" altLang="zh-CN" sz="1600" dirty="0"/>
            </a:br>
            <a:endParaRPr lang="zh-CN" altLang="en-US" sz="1600" dirty="0"/>
          </a:p>
        </p:txBody>
      </p:sp>
      <p:pic>
        <p:nvPicPr>
          <p:cNvPr id="10" name="图片 9">
            <a:extLst>
              <a:ext uri="{FF2B5EF4-FFF2-40B4-BE49-F238E27FC236}">
                <a16:creationId xmlns:a16="http://schemas.microsoft.com/office/drawing/2014/main" id="{28971016-E237-A340-AF2A-DCF0FDAB2193}"/>
              </a:ext>
            </a:extLst>
          </p:cNvPr>
          <p:cNvPicPr>
            <a:picLocks noChangeAspect="1"/>
          </p:cNvPicPr>
          <p:nvPr/>
        </p:nvPicPr>
        <p:blipFill>
          <a:blip r:embed="rId2"/>
          <a:stretch>
            <a:fillRect/>
          </a:stretch>
        </p:blipFill>
        <p:spPr>
          <a:xfrm>
            <a:off x="3285331" y="2330450"/>
            <a:ext cx="5626100" cy="2197100"/>
          </a:xfrm>
          <a:prstGeom prst="rect">
            <a:avLst/>
          </a:prstGeom>
        </p:spPr>
      </p:pic>
    </p:spTree>
    <p:extLst>
      <p:ext uri="{BB962C8B-B14F-4D97-AF65-F5344CB8AC3E}">
        <p14:creationId xmlns:p14="http://schemas.microsoft.com/office/powerpoint/2010/main" val="3130731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AB533-0342-1E45-BEE1-623DE99EE3B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F255407-3508-9243-85B1-F3FD99A959F0}"/>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982226B6-655E-7242-8E8A-A3678B102BBB}"/>
              </a:ext>
            </a:extLst>
          </p:cNvPr>
          <p:cNvSpPr>
            <a:spLocks noGrp="1"/>
          </p:cNvSpPr>
          <p:nvPr>
            <p:ph sz="half" idx="10"/>
          </p:nvPr>
        </p:nvSpPr>
        <p:spPr/>
        <p:txBody>
          <a:bodyPr/>
          <a:lstStyle/>
          <a:p>
            <a:endParaRPr kumimoji="1" lang="zh-CN" altLang="en-US"/>
          </a:p>
        </p:txBody>
      </p:sp>
    </p:spTree>
    <p:extLst>
      <p:ext uri="{BB962C8B-B14F-4D97-AF65-F5344CB8AC3E}">
        <p14:creationId xmlns:p14="http://schemas.microsoft.com/office/powerpoint/2010/main" val="3363002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35BB9A4-0A14-E442-8BC2-7E63EA4E0C47}"/>
              </a:ext>
            </a:extLst>
          </p:cNvPr>
          <p:cNvSpPr>
            <a:spLocks noGrp="1"/>
          </p:cNvSpPr>
          <p:nvPr>
            <p:ph type="title"/>
          </p:nvPr>
        </p:nvSpPr>
        <p:spPr/>
        <p:txBody>
          <a:bodyPr/>
          <a:lstStyle/>
          <a:p>
            <a:r>
              <a:rPr lang="zh-CN" altLang="en-US" dirty="0"/>
              <a:t>第一代 </a:t>
            </a:r>
            <a:r>
              <a:rPr lang="en-US" altLang="zh-CN" dirty="0"/>
              <a:t>Tensor Core</a:t>
            </a:r>
            <a:r>
              <a:rPr lang="zh-CN" altLang="en-US" dirty="0"/>
              <a:t> </a:t>
            </a:r>
            <a:r>
              <a:rPr lang="en-US" altLang="zh-CN" dirty="0"/>
              <a:t>(Volta)</a:t>
            </a:r>
            <a:endParaRPr lang="zh-CN" altLang="en-US" dirty="0"/>
          </a:p>
        </p:txBody>
      </p:sp>
      <p:sp>
        <p:nvSpPr>
          <p:cNvPr id="9" name="内容占位符 8">
            <a:extLst>
              <a:ext uri="{FF2B5EF4-FFF2-40B4-BE49-F238E27FC236}">
                <a16:creationId xmlns:a16="http://schemas.microsoft.com/office/drawing/2014/main" id="{2C0352BB-3C2E-1C49-9CBF-BCBA3E467CBB}"/>
              </a:ext>
            </a:extLst>
          </p:cNvPr>
          <p:cNvSpPr>
            <a:spLocks noGrp="1"/>
          </p:cNvSpPr>
          <p:nvPr>
            <p:ph sz="half" idx="1"/>
          </p:nvPr>
        </p:nvSpPr>
        <p:spPr/>
        <p:txBody>
          <a:bodyPr/>
          <a:lstStyle/>
          <a:p>
            <a:r>
              <a:rPr lang="en-US" altLang="zh-CN" dirty="0"/>
              <a:t> SM</a:t>
            </a:r>
            <a:r>
              <a:rPr lang="zh-CN" altLang="en-US" dirty="0"/>
              <a:t>：</a:t>
            </a:r>
            <a:r>
              <a:rPr lang="en-US" altLang="zh-CN" dirty="0"/>
              <a:t>Sub-Core</a:t>
            </a:r>
            <a:r>
              <a:rPr lang="zh-CN" altLang="en-US" dirty="0"/>
              <a:t> 上计算单元对于寄存器的读写逻辑。</a:t>
            </a:r>
            <a:r>
              <a:rPr lang="en-US" altLang="zh-CN" dirty="0"/>
              <a:t>Sub-Core</a:t>
            </a:r>
            <a:r>
              <a:rPr lang="zh-CN" altLang="en-US" dirty="0"/>
              <a:t> 包括 </a:t>
            </a:r>
            <a:r>
              <a:rPr lang="en-US" altLang="zh-CN" dirty="0"/>
              <a:t>Tensor Core</a:t>
            </a:r>
            <a:r>
              <a:rPr lang="zh-CN" altLang="en-US" dirty="0"/>
              <a:t> </a:t>
            </a:r>
            <a:r>
              <a:rPr lang="en-US" altLang="zh-CN" dirty="0"/>
              <a:t>+</a:t>
            </a:r>
            <a:r>
              <a:rPr lang="zh-CN" altLang="en-US" dirty="0"/>
              <a:t> </a:t>
            </a:r>
            <a:r>
              <a:rPr lang="en-US" altLang="zh-CN" dirty="0"/>
              <a:t>FP64</a:t>
            </a:r>
            <a:r>
              <a:rPr lang="zh-CN" altLang="en-US" dirty="0"/>
              <a:t> </a:t>
            </a:r>
            <a:r>
              <a:rPr lang="en-US" altLang="zh-CN" dirty="0"/>
              <a:t>+</a:t>
            </a:r>
            <a:r>
              <a:rPr lang="zh-CN" altLang="en-US" dirty="0"/>
              <a:t> </a:t>
            </a:r>
            <a:r>
              <a:rPr lang="en-US" altLang="zh-CN" dirty="0"/>
              <a:t>FP32 +</a:t>
            </a:r>
            <a:r>
              <a:rPr lang="zh-CN" altLang="en-US" dirty="0"/>
              <a:t> </a:t>
            </a:r>
            <a:r>
              <a:rPr lang="en-US" altLang="zh-CN" dirty="0"/>
              <a:t>INT8</a:t>
            </a:r>
            <a:r>
              <a:rPr lang="zh-CN" altLang="en-US" dirty="0"/>
              <a:t> </a:t>
            </a:r>
            <a:r>
              <a:rPr lang="en-US" altLang="zh-CN" dirty="0"/>
              <a:t>+</a:t>
            </a:r>
            <a:r>
              <a:rPr lang="zh-CN" altLang="en-US" dirty="0"/>
              <a:t> 特殊函数处理单元 </a:t>
            </a:r>
            <a:r>
              <a:rPr lang="en-US" altLang="zh-CN" dirty="0"/>
              <a:t>MUFU</a:t>
            </a:r>
            <a:r>
              <a:rPr lang="zh-CN" altLang="en-US" dirty="0"/>
              <a:t>，计算单元都由 </a:t>
            </a:r>
            <a:r>
              <a:rPr lang="en-US" altLang="zh-CN" dirty="0"/>
              <a:t>Warp Scheduler</a:t>
            </a:r>
            <a:r>
              <a:rPr lang="zh-CN" altLang="en-US" dirty="0"/>
              <a:t> 调度执行，数据存储在寄存器。</a:t>
            </a:r>
            <a:endParaRPr lang="en-US" altLang="zh-CN" dirty="0"/>
          </a:p>
          <a:p>
            <a:r>
              <a:rPr lang="en-US" altLang="zh-CN" dirty="0"/>
              <a:t>Each SM sub-core also contains two 4x4x4 tensor cores. The Warp scheduler issues matrix multiply operations to the tensor cores for execution. The tensor cores receive input </a:t>
            </a:r>
            <a:r>
              <a:rPr lang="en-US" altLang="zh-CN" dirty="0">
                <a:hlinkClick r:id="rId2"/>
              </a:rPr>
              <a:t>matrices</a:t>
            </a:r>
            <a:r>
              <a:rPr lang="en-US" altLang="zh-CN" dirty="0"/>
              <a:t> from the register file, perform multiple 4x4x4 matrix multiplies until the full matrix multiply is completed, and write the resulting matrix back into the register file</a:t>
            </a:r>
            <a:r>
              <a:rPr lang="zh-CN" altLang="en-US" dirty="0"/>
              <a:t>。</a:t>
            </a:r>
          </a:p>
        </p:txBody>
      </p:sp>
      <p:pic>
        <p:nvPicPr>
          <p:cNvPr id="7" name="图片 6">
            <a:extLst>
              <a:ext uri="{FF2B5EF4-FFF2-40B4-BE49-F238E27FC236}">
                <a16:creationId xmlns:a16="http://schemas.microsoft.com/office/drawing/2014/main" id="{FB682A3F-F2F9-1F4F-B712-DA8444B0B516}"/>
              </a:ext>
            </a:extLst>
          </p:cNvPr>
          <p:cNvPicPr>
            <a:picLocks noChangeAspect="1"/>
          </p:cNvPicPr>
          <p:nvPr/>
        </p:nvPicPr>
        <p:blipFill>
          <a:blip r:embed="rId3"/>
          <a:stretch>
            <a:fillRect/>
          </a:stretch>
        </p:blipFill>
        <p:spPr>
          <a:xfrm>
            <a:off x="4154165" y="4725144"/>
            <a:ext cx="2758415" cy="1574162"/>
          </a:xfrm>
          <a:prstGeom prst="rect">
            <a:avLst/>
          </a:prstGeom>
        </p:spPr>
      </p:pic>
    </p:spTree>
    <p:extLst>
      <p:ext uri="{BB962C8B-B14F-4D97-AF65-F5344CB8AC3E}">
        <p14:creationId xmlns:p14="http://schemas.microsoft.com/office/powerpoint/2010/main" val="2066930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35BB9A4-0A14-E442-8BC2-7E63EA4E0C47}"/>
              </a:ext>
            </a:extLst>
          </p:cNvPr>
          <p:cNvSpPr>
            <a:spLocks noGrp="1"/>
          </p:cNvSpPr>
          <p:nvPr>
            <p:ph type="title"/>
          </p:nvPr>
        </p:nvSpPr>
        <p:spPr/>
        <p:txBody>
          <a:bodyPr/>
          <a:lstStyle/>
          <a:p>
            <a:r>
              <a:rPr lang="zh-CN" altLang="en-US" dirty="0"/>
              <a:t>第一代 </a:t>
            </a:r>
            <a:r>
              <a:rPr lang="en-US" altLang="zh-CN" dirty="0"/>
              <a:t>Tensor Core</a:t>
            </a:r>
            <a:r>
              <a:rPr lang="zh-CN" altLang="en-US" dirty="0"/>
              <a:t> </a:t>
            </a:r>
            <a:r>
              <a:rPr lang="en-US" altLang="zh-CN" dirty="0"/>
              <a:t>(Volta)</a:t>
            </a:r>
            <a:endParaRPr lang="zh-CN" altLang="en-US" dirty="0"/>
          </a:p>
        </p:txBody>
      </p:sp>
      <p:pic>
        <p:nvPicPr>
          <p:cNvPr id="7" name="图片 6">
            <a:extLst>
              <a:ext uri="{FF2B5EF4-FFF2-40B4-BE49-F238E27FC236}">
                <a16:creationId xmlns:a16="http://schemas.microsoft.com/office/drawing/2014/main" id="{FB682A3F-F2F9-1F4F-B712-DA8444B0B516}"/>
              </a:ext>
            </a:extLst>
          </p:cNvPr>
          <p:cNvPicPr>
            <a:picLocks noChangeAspect="1"/>
          </p:cNvPicPr>
          <p:nvPr/>
        </p:nvPicPr>
        <p:blipFill>
          <a:blip r:embed="rId2"/>
          <a:stretch>
            <a:fillRect/>
          </a:stretch>
        </p:blipFill>
        <p:spPr>
          <a:xfrm>
            <a:off x="1417861" y="1196752"/>
            <a:ext cx="9671183" cy="5260129"/>
          </a:xfrm>
          <a:prstGeom prst="rect">
            <a:avLst/>
          </a:prstGeom>
        </p:spPr>
      </p:pic>
    </p:spTree>
    <p:extLst>
      <p:ext uri="{BB962C8B-B14F-4D97-AF65-F5344CB8AC3E}">
        <p14:creationId xmlns:p14="http://schemas.microsoft.com/office/powerpoint/2010/main" val="3646540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FC181EE-B9B6-0E42-BCB0-06DF3DBDD66E}"/>
              </a:ext>
            </a:extLst>
          </p:cNvPr>
          <p:cNvSpPr>
            <a:spLocks noGrp="1"/>
          </p:cNvSpPr>
          <p:nvPr>
            <p:ph type="title"/>
          </p:nvPr>
        </p:nvSpPr>
        <p:spPr/>
        <p:txBody>
          <a:bodyPr/>
          <a:lstStyle/>
          <a:p>
            <a:r>
              <a:rPr lang="zh-CN" altLang="en-US" dirty="0"/>
              <a:t>第二代 </a:t>
            </a:r>
            <a:r>
              <a:rPr lang="en-US" altLang="zh-CN" dirty="0"/>
              <a:t>Tensor Core</a:t>
            </a:r>
            <a:r>
              <a:rPr lang="zh-CN" altLang="en-US" dirty="0"/>
              <a:t> </a:t>
            </a:r>
            <a:r>
              <a:rPr lang="en-US" altLang="zh-CN" dirty="0"/>
              <a:t>(Turing)</a:t>
            </a:r>
            <a:endParaRPr lang="zh-CN" altLang="en-US" dirty="0"/>
          </a:p>
        </p:txBody>
      </p:sp>
      <p:sp>
        <p:nvSpPr>
          <p:cNvPr id="6" name="内容占位符 5">
            <a:extLst>
              <a:ext uri="{FF2B5EF4-FFF2-40B4-BE49-F238E27FC236}">
                <a16:creationId xmlns:a16="http://schemas.microsoft.com/office/drawing/2014/main" id="{94BA1778-6ECA-254F-BA93-FF732A597212}"/>
              </a:ext>
            </a:extLst>
          </p:cNvPr>
          <p:cNvSpPr>
            <a:spLocks noGrp="1"/>
          </p:cNvSpPr>
          <p:nvPr>
            <p:ph sz="half" idx="1"/>
          </p:nvPr>
        </p:nvSpPr>
        <p:spPr>
          <a:xfrm>
            <a:off x="623636" y="1412776"/>
            <a:ext cx="5474746" cy="4608512"/>
          </a:xfrm>
        </p:spPr>
        <p:txBody>
          <a:bodyPr/>
          <a:lstStyle/>
          <a:p>
            <a:r>
              <a:rPr lang="en-US" altLang="zh-CN" dirty="0"/>
              <a:t> SM</a:t>
            </a:r>
            <a:r>
              <a:rPr lang="zh-CN" altLang="en-US" dirty="0"/>
              <a:t>：</a:t>
            </a:r>
            <a:r>
              <a:rPr lang="en-US" altLang="zh-CN" dirty="0"/>
              <a:t>Tensor Core</a:t>
            </a:r>
            <a:r>
              <a:rPr lang="zh-CN" altLang="en-US" dirty="0"/>
              <a:t> 中增加对 </a:t>
            </a:r>
            <a:r>
              <a:rPr lang="en-US" altLang="zh-CN" dirty="0"/>
              <a:t>Int8</a:t>
            </a:r>
            <a:r>
              <a:rPr lang="zh-CN" altLang="en-US" dirty="0"/>
              <a:t> 和 </a:t>
            </a:r>
            <a:r>
              <a:rPr lang="en-US" altLang="zh-CN" dirty="0"/>
              <a:t>Int4</a:t>
            </a:r>
            <a:r>
              <a:rPr lang="zh-CN" altLang="en-US" dirty="0"/>
              <a:t> 类型支持，同时多了</a:t>
            </a:r>
            <a:r>
              <a:rPr lang="en-US" altLang="zh-CN" dirty="0"/>
              <a:t>FP16</a:t>
            </a:r>
            <a:r>
              <a:rPr lang="zh-CN" altLang="en-US" dirty="0"/>
              <a:t> </a:t>
            </a:r>
            <a:r>
              <a:rPr lang="en-US" altLang="zh-CN" dirty="0"/>
              <a:t>Fast</a:t>
            </a:r>
            <a:r>
              <a:rPr lang="zh-CN" altLang="en-US" dirty="0"/>
              <a:t> </a:t>
            </a:r>
            <a:r>
              <a:rPr lang="en-US" altLang="zh-CN" dirty="0"/>
              <a:t>path</a:t>
            </a:r>
            <a:r>
              <a:rPr lang="zh-CN" altLang="en-US" dirty="0"/>
              <a:t>。</a:t>
            </a:r>
            <a:endParaRPr lang="en-US" altLang="zh-CN" dirty="0"/>
          </a:p>
          <a:p>
            <a:r>
              <a:rPr lang="en-US" altLang="zh-CN" dirty="0"/>
              <a:t>The Tensor Core is tightly integrated into the SM subcore. It performs a single multi-thread collaborative </a:t>
            </a:r>
            <a:r>
              <a:rPr lang="en-US" altLang="zh-CN" dirty="0">
                <a:hlinkClick r:id="rId2"/>
              </a:rPr>
              <a:t>matrix math</a:t>
            </a:r>
            <a:r>
              <a:rPr lang="en-US" altLang="zh-CN" dirty="0"/>
              <a:t> operation over four to eight </a:t>
            </a:r>
            <a:r>
              <a:rPr lang="en-US" altLang="zh-CN" dirty="0">
                <a:hlinkClick r:id="rId3"/>
              </a:rPr>
              <a:t>clocks</a:t>
            </a:r>
            <a:r>
              <a:rPr lang="en-US" altLang="zh-CN" dirty="0"/>
              <a:t>, which saves operand and memory bandwidth by transparently sharing data across threads.</a:t>
            </a:r>
          </a:p>
          <a:p>
            <a:endParaRPr lang="zh-CN" altLang="en-US" dirty="0"/>
          </a:p>
        </p:txBody>
      </p:sp>
      <p:pic>
        <p:nvPicPr>
          <p:cNvPr id="7" name="图片 6">
            <a:extLst>
              <a:ext uri="{FF2B5EF4-FFF2-40B4-BE49-F238E27FC236}">
                <a16:creationId xmlns:a16="http://schemas.microsoft.com/office/drawing/2014/main" id="{45FC41BD-CD7C-1649-8E69-6D9CA09FCA11}"/>
              </a:ext>
            </a:extLst>
          </p:cNvPr>
          <p:cNvPicPr>
            <a:picLocks noChangeAspect="1"/>
          </p:cNvPicPr>
          <p:nvPr/>
        </p:nvPicPr>
        <p:blipFill>
          <a:blip r:embed="rId4"/>
          <a:stretch>
            <a:fillRect/>
          </a:stretch>
        </p:blipFill>
        <p:spPr>
          <a:xfrm>
            <a:off x="6746453" y="1412776"/>
            <a:ext cx="4714124" cy="4608512"/>
          </a:xfrm>
          <a:prstGeom prst="rect">
            <a:avLst/>
          </a:prstGeom>
        </p:spPr>
      </p:pic>
    </p:spTree>
    <p:extLst>
      <p:ext uri="{BB962C8B-B14F-4D97-AF65-F5344CB8AC3E}">
        <p14:creationId xmlns:p14="http://schemas.microsoft.com/office/powerpoint/2010/main" val="2666088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FC181EE-B9B6-0E42-BCB0-06DF3DBDD66E}"/>
              </a:ext>
            </a:extLst>
          </p:cNvPr>
          <p:cNvSpPr>
            <a:spLocks noGrp="1"/>
          </p:cNvSpPr>
          <p:nvPr>
            <p:ph type="title"/>
          </p:nvPr>
        </p:nvSpPr>
        <p:spPr/>
        <p:txBody>
          <a:bodyPr/>
          <a:lstStyle/>
          <a:p>
            <a:r>
              <a:rPr lang="zh-CN" altLang="en-US" dirty="0"/>
              <a:t>第二代 </a:t>
            </a:r>
            <a:r>
              <a:rPr lang="en-US" altLang="zh-CN" dirty="0"/>
              <a:t>Tensor Core</a:t>
            </a:r>
            <a:r>
              <a:rPr lang="zh-CN" altLang="en-US" dirty="0"/>
              <a:t> </a:t>
            </a:r>
            <a:r>
              <a:rPr lang="en-US" altLang="zh-CN" dirty="0"/>
              <a:t>(Turing)</a:t>
            </a:r>
            <a:endParaRPr lang="zh-CN" altLang="en-US" dirty="0"/>
          </a:p>
        </p:txBody>
      </p:sp>
      <p:pic>
        <p:nvPicPr>
          <p:cNvPr id="7" name="图片 6">
            <a:extLst>
              <a:ext uri="{FF2B5EF4-FFF2-40B4-BE49-F238E27FC236}">
                <a16:creationId xmlns:a16="http://schemas.microsoft.com/office/drawing/2014/main" id="{45FC41BD-CD7C-1649-8E69-6D9CA09FCA11}"/>
              </a:ext>
            </a:extLst>
          </p:cNvPr>
          <p:cNvPicPr>
            <a:picLocks noChangeAspect="1"/>
          </p:cNvPicPr>
          <p:nvPr/>
        </p:nvPicPr>
        <p:blipFill>
          <a:blip r:embed="rId2"/>
          <a:stretch>
            <a:fillRect/>
          </a:stretch>
        </p:blipFill>
        <p:spPr>
          <a:xfrm>
            <a:off x="623635" y="1412776"/>
            <a:ext cx="10836942" cy="4608512"/>
          </a:xfrm>
          <a:prstGeom prst="rect">
            <a:avLst/>
          </a:prstGeom>
        </p:spPr>
      </p:pic>
    </p:spTree>
    <p:extLst>
      <p:ext uri="{BB962C8B-B14F-4D97-AF65-F5344CB8AC3E}">
        <p14:creationId xmlns:p14="http://schemas.microsoft.com/office/powerpoint/2010/main" val="542555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A85F68A-AC36-6041-8716-A68842F285B2}"/>
              </a:ext>
            </a:extLst>
          </p:cNvPr>
          <p:cNvSpPr>
            <a:spLocks noGrp="1"/>
          </p:cNvSpPr>
          <p:nvPr>
            <p:ph type="title"/>
          </p:nvPr>
        </p:nvSpPr>
        <p:spPr/>
        <p:txBody>
          <a:bodyPr/>
          <a:lstStyle/>
          <a:p>
            <a:r>
              <a:rPr lang="zh-CN" altLang="en-US" dirty="0"/>
              <a:t>第三代 </a:t>
            </a:r>
            <a:r>
              <a:rPr lang="en-US" altLang="zh-CN" dirty="0"/>
              <a:t>Tensor Core</a:t>
            </a:r>
            <a:r>
              <a:rPr lang="zh-CN" altLang="en-US" dirty="0"/>
              <a:t> </a:t>
            </a:r>
            <a:r>
              <a:rPr lang="en-US" altLang="zh-CN" dirty="0"/>
              <a:t>(Ampere)</a:t>
            </a:r>
            <a:endParaRPr lang="zh-CN" altLang="en-US" dirty="0"/>
          </a:p>
        </p:txBody>
      </p:sp>
      <p:pic>
        <p:nvPicPr>
          <p:cNvPr id="7" name="图片 6">
            <a:extLst>
              <a:ext uri="{FF2B5EF4-FFF2-40B4-BE49-F238E27FC236}">
                <a16:creationId xmlns:a16="http://schemas.microsoft.com/office/drawing/2014/main" id="{B6269E3D-2A77-A844-93C4-30BEE176A406}"/>
              </a:ext>
            </a:extLst>
          </p:cNvPr>
          <p:cNvPicPr>
            <a:picLocks noChangeAspect="1"/>
          </p:cNvPicPr>
          <p:nvPr/>
        </p:nvPicPr>
        <p:blipFill>
          <a:blip r:embed="rId2"/>
          <a:stretch>
            <a:fillRect/>
          </a:stretch>
        </p:blipFill>
        <p:spPr>
          <a:xfrm>
            <a:off x="1777901" y="1285528"/>
            <a:ext cx="9144000" cy="5029200"/>
          </a:xfrm>
          <a:prstGeom prst="rect">
            <a:avLst/>
          </a:prstGeom>
        </p:spPr>
      </p:pic>
    </p:spTree>
    <p:extLst>
      <p:ext uri="{BB962C8B-B14F-4D97-AF65-F5344CB8AC3E}">
        <p14:creationId xmlns:p14="http://schemas.microsoft.com/office/powerpoint/2010/main" val="4071416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76C781F-A86B-B140-9CDB-3C94523A76FA}"/>
              </a:ext>
            </a:extLst>
          </p:cNvPr>
          <p:cNvSpPr>
            <a:spLocks noGrp="1"/>
          </p:cNvSpPr>
          <p:nvPr>
            <p:ph type="title"/>
          </p:nvPr>
        </p:nvSpPr>
        <p:spPr/>
        <p:txBody>
          <a:bodyPr/>
          <a:lstStyle/>
          <a:p>
            <a:r>
              <a:rPr lang="zh-CN" altLang="en-US" dirty="0"/>
              <a:t>第三代 </a:t>
            </a:r>
            <a:r>
              <a:rPr lang="en-US" altLang="zh-CN" dirty="0"/>
              <a:t>Tensor Core</a:t>
            </a:r>
            <a:r>
              <a:rPr lang="zh-CN" altLang="en-US" dirty="0"/>
              <a:t> </a:t>
            </a:r>
            <a:r>
              <a:rPr lang="en-US" altLang="zh-CN" dirty="0"/>
              <a:t>(Ampere)</a:t>
            </a:r>
            <a:endParaRPr lang="zh-CN" altLang="en-US" dirty="0"/>
          </a:p>
        </p:txBody>
      </p:sp>
      <p:sp>
        <p:nvSpPr>
          <p:cNvPr id="6" name="内容占位符 5">
            <a:extLst>
              <a:ext uri="{FF2B5EF4-FFF2-40B4-BE49-F238E27FC236}">
                <a16:creationId xmlns:a16="http://schemas.microsoft.com/office/drawing/2014/main" id="{47EF52AE-6271-EA4A-B95E-97B5C935523C}"/>
              </a:ext>
            </a:extLst>
          </p:cNvPr>
          <p:cNvSpPr>
            <a:spLocks noGrp="1"/>
          </p:cNvSpPr>
          <p:nvPr>
            <p:ph sz="half" idx="1"/>
          </p:nvPr>
        </p:nvSpPr>
        <p:spPr>
          <a:xfrm>
            <a:off x="623635" y="1412776"/>
            <a:ext cx="10963473" cy="1080120"/>
          </a:xfrm>
        </p:spPr>
        <p:txBody>
          <a:bodyPr/>
          <a:lstStyle/>
          <a:p>
            <a:r>
              <a:rPr lang="en-US" altLang="zh-CN" dirty="0"/>
              <a:t>Ampere</a:t>
            </a:r>
            <a:r>
              <a:rPr lang="zh-CN" altLang="en-US" dirty="0"/>
              <a:t>之前的</a:t>
            </a:r>
            <a:r>
              <a:rPr lang="en-US" altLang="zh-CN" dirty="0"/>
              <a:t>GPU</a:t>
            </a:r>
            <a:r>
              <a:rPr lang="zh-CN" altLang="en-US" dirty="0"/>
              <a:t>架构中，如果要使用共享内存（</a:t>
            </a:r>
            <a:r>
              <a:rPr lang="en-US" altLang="zh-CN" dirty="0"/>
              <a:t>shared memory, </a:t>
            </a:r>
            <a:r>
              <a:rPr lang="zh-CN" altLang="en-US" dirty="0"/>
              <a:t>偏硬件的文章中称</a:t>
            </a:r>
            <a:r>
              <a:rPr lang="en-US" altLang="zh-CN" dirty="0"/>
              <a:t>scratch pad</a:t>
            </a:r>
            <a:r>
              <a:rPr lang="zh-CN" altLang="en-US" dirty="0"/>
              <a:t>），必须先把数据从全局内存（</a:t>
            </a:r>
            <a:r>
              <a:rPr lang="en-US" altLang="zh-CN" dirty="0"/>
              <a:t>global memory</a:t>
            </a:r>
            <a:r>
              <a:rPr lang="zh-CN" altLang="en-US" dirty="0"/>
              <a:t>）加载到寄存器中，然后再写入共享内存。</a:t>
            </a:r>
          </a:p>
        </p:txBody>
      </p:sp>
      <p:sp>
        <p:nvSpPr>
          <p:cNvPr id="7" name="矩形 6">
            <a:extLst>
              <a:ext uri="{FF2B5EF4-FFF2-40B4-BE49-F238E27FC236}">
                <a16:creationId xmlns:a16="http://schemas.microsoft.com/office/drawing/2014/main" id="{E5FD848C-78F7-0F46-9783-058C8B443A0A}"/>
              </a:ext>
            </a:extLst>
          </p:cNvPr>
          <p:cNvSpPr/>
          <p:nvPr/>
        </p:nvSpPr>
        <p:spPr>
          <a:xfrm>
            <a:off x="623635" y="3284984"/>
            <a:ext cx="6096000" cy="646331"/>
          </a:xfrm>
          <a:prstGeom prst="rect">
            <a:avLst/>
          </a:prstGeom>
        </p:spPr>
        <p:txBody>
          <a:bodyPr>
            <a:spAutoFit/>
          </a:bodyPr>
          <a:lstStyle/>
          <a:p>
            <a:r>
              <a:rPr lang="zh-CN" altLang="en-US" dirty="0">
                <a:solidFill>
                  <a:srgbClr val="121212"/>
                </a:solidFill>
                <a:latin typeface="-apple-system"/>
              </a:rPr>
              <a:t>这样就会浪费掉一部分寄存器资源同时增加了数据搬运的</a:t>
            </a:r>
            <a:r>
              <a:rPr lang="en-US" altLang="zh-CN" dirty="0">
                <a:solidFill>
                  <a:srgbClr val="121212"/>
                </a:solidFill>
                <a:latin typeface="-apple-system"/>
              </a:rPr>
              <a:t>latency</a:t>
            </a:r>
            <a:endParaRPr lang="zh-CN" altLang="en-US" dirty="0"/>
          </a:p>
        </p:txBody>
      </p:sp>
      <p:sp>
        <p:nvSpPr>
          <p:cNvPr id="8" name="矩形 7">
            <a:extLst>
              <a:ext uri="{FF2B5EF4-FFF2-40B4-BE49-F238E27FC236}">
                <a16:creationId xmlns:a16="http://schemas.microsoft.com/office/drawing/2014/main" id="{0F699EB5-95E5-0E45-A885-0B546ADB6753}"/>
              </a:ext>
            </a:extLst>
          </p:cNvPr>
          <p:cNvSpPr/>
          <p:nvPr/>
        </p:nvSpPr>
        <p:spPr>
          <a:xfrm>
            <a:off x="640282" y="4746747"/>
            <a:ext cx="6096000" cy="923330"/>
          </a:xfrm>
          <a:prstGeom prst="rect">
            <a:avLst/>
          </a:prstGeom>
        </p:spPr>
        <p:txBody>
          <a:bodyPr>
            <a:spAutoFit/>
          </a:bodyPr>
          <a:lstStyle/>
          <a:p>
            <a:r>
              <a:rPr lang="en-US" altLang="zh-CN" dirty="0">
                <a:solidFill>
                  <a:srgbClr val="121212"/>
                </a:solidFill>
                <a:latin typeface="-apple-system"/>
              </a:rPr>
              <a:t>Ampere</a:t>
            </a:r>
            <a:r>
              <a:rPr lang="zh-CN" altLang="en-US" dirty="0">
                <a:solidFill>
                  <a:srgbClr val="121212"/>
                </a:solidFill>
                <a:latin typeface="-apple-system"/>
              </a:rPr>
              <a:t>架构中提供了异步内存拷贝机制，通过</a:t>
            </a:r>
            <a:r>
              <a:rPr lang="en-US" altLang="zh-CN" dirty="0">
                <a:solidFill>
                  <a:srgbClr val="121212"/>
                </a:solidFill>
                <a:latin typeface="-apple-system"/>
              </a:rPr>
              <a:t>LDGSTS SASS</a:t>
            </a:r>
            <a:r>
              <a:rPr lang="zh-CN" altLang="en-US" dirty="0">
                <a:solidFill>
                  <a:srgbClr val="121212"/>
                </a:solidFill>
                <a:latin typeface="-apple-system"/>
              </a:rPr>
              <a:t>指令（</a:t>
            </a:r>
            <a:r>
              <a:rPr lang="en-US" altLang="zh-CN" b="1" dirty="0" err="1">
                <a:solidFill>
                  <a:srgbClr val="121212"/>
                </a:solidFill>
                <a:latin typeface="-apple-system"/>
              </a:rPr>
              <a:t>L</a:t>
            </a:r>
            <a:r>
              <a:rPr lang="en-US" altLang="zh-CN" dirty="0" err="1">
                <a:solidFill>
                  <a:srgbClr val="121212"/>
                </a:solidFill>
                <a:latin typeface="-apple-system"/>
              </a:rPr>
              <a:t>oa</a:t>
            </a:r>
            <a:r>
              <a:rPr lang="en-US" altLang="zh-CN" b="1" dirty="0" err="1">
                <a:solidFill>
                  <a:srgbClr val="121212"/>
                </a:solidFill>
                <a:latin typeface="-apple-system"/>
              </a:rPr>
              <a:t>D</a:t>
            </a:r>
            <a:r>
              <a:rPr lang="en-US" altLang="zh-CN" dirty="0">
                <a:solidFill>
                  <a:srgbClr val="121212"/>
                </a:solidFill>
                <a:latin typeface="-apple-system"/>
              </a:rPr>
              <a:t> </a:t>
            </a:r>
            <a:r>
              <a:rPr lang="en-US" altLang="zh-CN" b="1" dirty="0">
                <a:solidFill>
                  <a:srgbClr val="121212"/>
                </a:solidFill>
                <a:latin typeface="-apple-system"/>
              </a:rPr>
              <a:t>G</a:t>
            </a:r>
            <a:r>
              <a:rPr lang="en-US" altLang="zh-CN" dirty="0">
                <a:solidFill>
                  <a:srgbClr val="121212"/>
                </a:solidFill>
                <a:latin typeface="-apple-system"/>
              </a:rPr>
              <a:t>lobal </a:t>
            </a:r>
            <a:r>
              <a:rPr lang="en-US" altLang="zh-CN" b="1" dirty="0" err="1">
                <a:solidFill>
                  <a:srgbClr val="121212"/>
                </a:solidFill>
                <a:latin typeface="-apple-system"/>
              </a:rPr>
              <a:t>ST</a:t>
            </a:r>
            <a:r>
              <a:rPr lang="en-US" altLang="zh-CN" dirty="0" err="1">
                <a:solidFill>
                  <a:srgbClr val="121212"/>
                </a:solidFill>
                <a:latin typeface="-apple-system"/>
              </a:rPr>
              <a:t>ore</a:t>
            </a:r>
            <a:r>
              <a:rPr lang="en-US" altLang="zh-CN" dirty="0">
                <a:solidFill>
                  <a:srgbClr val="121212"/>
                </a:solidFill>
                <a:latin typeface="-apple-system"/>
              </a:rPr>
              <a:t> </a:t>
            </a:r>
            <a:r>
              <a:rPr lang="en-US" altLang="zh-CN" b="1" dirty="0">
                <a:solidFill>
                  <a:srgbClr val="121212"/>
                </a:solidFill>
                <a:latin typeface="-apple-system"/>
              </a:rPr>
              <a:t>S</a:t>
            </a:r>
            <a:r>
              <a:rPr lang="en-US" altLang="zh-CN" dirty="0">
                <a:solidFill>
                  <a:srgbClr val="121212"/>
                </a:solidFill>
                <a:latin typeface="-apple-system"/>
              </a:rPr>
              <a:t>hared</a:t>
            </a:r>
            <a:r>
              <a:rPr lang="zh-CN" altLang="en-US" dirty="0">
                <a:solidFill>
                  <a:srgbClr val="121212"/>
                </a:solidFill>
                <a:latin typeface="-apple-system"/>
              </a:rPr>
              <a:t>）实现全局内存不经过寄存器直接到共享内存的数据加载。</a:t>
            </a:r>
            <a:endParaRPr lang="zh-CN" altLang="en-US" dirty="0"/>
          </a:p>
        </p:txBody>
      </p:sp>
    </p:spTree>
    <p:extLst>
      <p:ext uri="{BB962C8B-B14F-4D97-AF65-F5344CB8AC3E}">
        <p14:creationId xmlns:p14="http://schemas.microsoft.com/office/powerpoint/2010/main" val="1561335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346848" cy="5256584"/>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芯片基础</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通用图形处理器 </a:t>
            </a:r>
            <a:r>
              <a:rPr lang="en-US" altLang="zh-CN" sz="2400" dirty="0">
                <a:solidFill>
                  <a:srgbClr val="374154"/>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
        <p:nvSpPr>
          <p:cNvPr id="2" name="左大括号 1">
            <a:extLst>
              <a:ext uri="{FF2B5EF4-FFF2-40B4-BE49-F238E27FC236}">
                <a16:creationId xmlns:a16="http://schemas.microsoft.com/office/drawing/2014/main" id="{887A6820-68F8-614F-8D06-81DEAB91ED7E}"/>
              </a:ext>
            </a:extLst>
          </p:cNvPr>
          <p:cNvSpPr/>
          <p:nvPr/>
        </p:nvSpPr>
        <p:spPr bwMode="auto">
          <a:xfrm>
            <a:off x="5594325" y="1316203"/>
            <a:ext cx="288032" cy="4763967"/>
          </a:xfrm>
          <a:prstGeom prst="leftBrace">
            <a:avLst>
              <a:gd name="adj1" fmla="val 8333"/>
              <a:gd name="adj2" fmla="val 74608"/>
            </a:avLst>
          </a:prstGeom>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4274779084">
                  <a:custGeom>
                    <a:avLst/>
                    <a:gdLst>
                      <a:gd name="connsiteX0" fmla="*/ 288032 w 288032"/>
                      <a:gd name="connsiteY0" fmla="*/ 4763967 h 4763967"/>
                      <a:gd name="connsiteX1" fmla="*/ 144016 w 288032"/>
                      <a:gd name="connsiteY1" fmla="*/ 4739965 h 4763967"/>
                      <a:gd name="connsiteX2" fmla="*/ 144016 w 288032"/>
                      <a:gd name="connsiteY2" fmla="*/ 4182367 h 4763967"/>
                      <a:gd name="connsiteX3" fmla="*/ 144016 w 288032"/>
                      <a:gd name="connsiteY3" fmla="*/ 3578302 h 4763967"/>
                      <a:gd name="connsiteX4" fmla="*/ 0 w 288032"/>
                      <a:gd name="connsiteY4" fmla="*/ 3554300 h 4763967"/>
                      <a:gd name="connsiteX5" fmla="*/ 144016 w 288032"/>
                      <a:gd name="connsiteY5" fmla="*/ 3530298 h 4763967"/>
                      <a:gd name="connsiteX6" fmla="*/ 144016 w 288032"/>
                      <a:gd name="connsiteY6" fmla="*/ 2910852 h 4763967"/>
                      <a:gd name="connsiteX7" fmla="*/ 144016 w 288032"/>
                      <a:gd name="connsiteY7" fmla="*/ 2361533 h 4763967"/>
                      <a:gd name="connsiteX8" fmla="*/ 144016 w 288032"/>
                      <a:gd name="connsiteY8" fmla="*/ 1847276 h 4763967"/>
                      <a:gd name="connsiteX9" fmla="*/ 144016 w 288032"/>
                      <a:gd name="connsiteY9" fmla="*/ 1227830 h 4763967"/>
                      <a:gd name="connsiteX10" fmla="*/ 144016 w 288032"/>
                      <a:gd name="connsiteY10" fmla="*/ 678511 h 4763967"/>
                      <a:gd name="connsiteX11" fmla="*/ 144016 w 288032"/>
                      <a:gd name="connsiteY11" fmla="*/ 24002 h 4763967"/>
                      <a:gd name="connsiteX12" fmla="*/ 288032 w 288032"/>
                      <a:gd name="connsiteY12" fmla="*/ 0 h 4763967"/>
                      <a:gd name="connsiteX13" fmla="*/ 288032 w 288032"/>
                      <a:gd name="connsiteY13" fmla="*/ 537648 h 4763967"/>
                      <a:gd name="connsiteX14" fmla="*/ 288032 w 288032"/>
                      <a:gd name="connsiteY14" fmla="*/ 1122935 h 4763967"/>
                      <a:gd name="connsiteX15" fmla="*/ 288032 w 288032"/>
                      <a:gd name="connsiteY15" fmla="*/ 1708222 h 4763967"/>
                      <a:gd name="connsiteX16" fmla="*/ 288032 w 288032"/>
                      <a:gd name="connsiteY16" fmla="*/ 2293510 h 4763967"/>
                      <a:gd name="connsiteX17" fmla="*/ 288032 w 288032"/>
                      <a:gd name="connsiteY17" fmla="*/ 2926437 h 4763967"/>
                      <a:gd name="connsiteX18" fmla="*/ 288032 w 288032"/>
                      <a:gd name="connsiteY18" fmla="*/ 3654643 h 4763967"/>
                      <a:gd name="connsiteX19" fmla="*/ 288032 w 288032"/>
                      <a:gd name="connsiteY19" fmla="*/ 4763967 h 4763967"/>
                      <a:gd name="connsiteX0" fmla="*/ 288032 w 288032"/>
                      <a:gd name="connsiteY0" fmla="*/ 4763967 h 4763967"/>
                      <a:gd name="connsiteX1" fmla="*/ 144016 w 288032"/>
                      <a:gd name="connsiteY1" fmla="*/ 4739965 h 4763967"/>
                      <a:gd name="connsiteX2" fmla="*/ 144016 w 288032"/>
                      <a:gd name="connsiteY2" fmla="*/ 4193983 h 4763967"/>
                      <a:gd name="connsiteX3" fmla="*/ 144016 w 288032"/>
                      <a:gd name="connsiteY3" fmla="*/ 3578302 h 4763967"/>
                      <a:gd name="connsiteX4" fmla="*/ 0 w 288032"/>
                      <a:gd name="connsiteY4" fmla="*/ 3554300 h 4763967"/>
                      <a:gd name="connsiteX5" fmla="*/ 144016 w 288032"/>
                      <a:gd name="connsiteY5" fmla="*/ 3530298 h 4763967"/>
                      <a:gd name="connsiteX6" fmla="*/ 144016 w 288032"/>
                      <a:gd name="connsiteY6" fmla="*/ 3016041 h 4763967"/>
                      <a:gd name="connsiteX7" fmla="*/ 144016 w 288032"/>
                      <a:gd name="connsiteY7" fmla="*/ 2431659 h 4763967"/>
                      <a:gd name="connsiteX8" fmla="*/ 144016 w 288032"/>
                      <a:gd name="connsiteY8" fmla="*/ 1952465 h 4763967"/>
                      <a:gd name="connsiteX9" fmla="*/ 144016 w 288032"/>
                      <a:gd name="connsiteY9" fmla="*/ 1333019 h 4763967"/>
                      <a:gd name="connsiteX10" fmla="*/ 144016 w 288032"/>
                      <a:gd name="connsiteY10" fmla="*/ 818762 h 4763967"/>
                      <a:gd name="connsiteX11" fmla="*/ 144016 w 288032"/>
                      <a:gd name="connsiteY11" fmla="*/ 24002 h 4763967"/>
                      <a:gd name="connsiteX12" fmla="*/ 288032 w 288032"/>
                      <a:gd name="connsiteY12" fmla="*/ 0 h 4763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032" h="4763967" stroke="0" extrusionOk="0">
                        <a:moveTo>
                          <a:pt x="288032" y="4763967"/>
                        </a:moveTo>
                        <a:cubicBezTo>
                          <a:pt x="205574" y="4762703"/>
                          <a:pt x="144937" y="4756221"/>
                          <a:pt x="144016" y="4739965"/>
                        </a:cubicBezTo>
                        <a:cubicBezTo>
                          <a:pt x="125872" y="4464882"/>
                          <a:pt x="125508" y="4331141"/>
                          <a:pt x="144016" y="4182367"/>
                        </a:cubicBezTo>
                        <a:cubicBezTo>
                          <a:pt x="162524" y="4033593"/>
                          <a:pt x="145491" y="3876269"/>
                          <a:pt x="144016" y="3578302"/>
                        </a:cubicBezTo>
                        <a:cubicBezTo>
                          <a:pt x="141043" y="3563837"/>
                          <a:pt x="80113" y="3538468"/>
                          <a:pt x="0" y="3554300"/>
                        </a:cubicBezTo>
                        <a:cubicBezTo>
                          <a:pt x="79234" y="3554449"/>
                          <a:pt x="145559" y="3543410"/>
                          <a:pt x="144016" y="3530298"/>
                        </a:cubicBezTo>
                        <a:cubicBezTo>
                          <a:pt x="144615" y="3273288"/>
                          <a:pt x="140064" y="3145772"/>
                          <a:pt x="144016" y="2910852"/>
                        </a:cubicBezTo>
                        <a:cubicBezTo>
                          <a:pt x="147968" y="2675932"/>
                          <a:pt x="133560" y="2572976"/>
                          <a:pt x="144016" y="2361533"/>
                        </a:cubicBezTo>
                        <a:cubicBezTo>
                          <a:pt x="154472" y="2150090"/>
                          <a:pt x="137377" y="2062695"/>
                          <a:pt x="144016" y="1847276"/>
                        </a:cubicBezTo>
                        <a:cubicBezTo>
                          <a:pt x="150655" y="1631857"/>
                          <a:pt x="158587" y="1442476"/>
                          <a:pt x="144016" y="1227830"/>
                        </a:cubicBezTo>
                        <a:cubicBezTo>
                          <a:pt x="129445" y="1013184"/>
                          <a:pt x="130640" y="874426"/>
                          <a:pt x="144016" y="678511"/>
                        </a:cubicBezTo>
                        <a:cubicBezTo>
                          <a:pt x="157392" y="482596"/>
                          <a:pt x="144691" y="243278"/>
                          <a:pt x="144016" y="24002"/>
                        </a:cubicBezTo>
                        <a:cubicBezTo>
                          <a:pt x="138669" y="7893"/>
                          <a:pt x="217728" y="800"/>
                          <a:pt x="288032" y="0"/>
                        </a:cubicBezTo>
                        <a:cubicBezTo>
                          <a:pt x="264692" y="234365"/>
                          <a:pt x="272979" y="423783"/>
                          <a:pt x="288032" y="537648"/>
                        </a:cubicBezTo>
                        <a:cubicBezTo>
                          <a:pt x="303085" y="651513"/>
                          <a:pt x="276041" y="886520"/>
                          <a:pt x="288032" y="1122935"/>
                        </a:cubicBezTo>
                        <a:cubicBezTo>
                          <a:pt x="300023" y="1359350"/>
                          <a:pt x="269758" y="1542558"/>
                          <a:pt x="288032" y="1708222"/>
                        </a:cubicBezTo>
                        <a:cubicBezTo>
                          <a:pt x="306306" y="1873886"/>
                          <a:pt x="290923" y="2131009"/>
                          <a:pt x="288032" y="2293510"/>
                        </a:cubicBezTo>
                        <a:cubicBezTo>
                          <a:pt x="285141" y="2456011"/>
                          <a:pt x="275596" y="2646917"/>
                          <a:pt x="288032" y="2926437"/>
                        </a:cubicBezTo>
                        <a:cubicBezTo>
                          <a:pt x="300468" y="3205957"/>
                          <a:pt x="300608" y="3302356"/>
                          <a:pt x="288032" y="3654643"/>
                        </a:cubicBezTo>
                        <a:cubicBezTo>
                          <a:pt x="275456" y="4006930"/>
                          <a:pt x="324480" y="4457579"/>
                          <a:pt x="288032" y="4763967"/>
                        </a:cubicBezTo>
                        <a:close/>
                      </a:path>
                      <a:path w="288032" h="4763967" fill="none" extrusionOk="0">
                        <a:moveTo>
                          <a:pt x="288032" y="4763967"/>
                        </a:moveTo>
                        <a:cubicBezTo>
                          <a:pt x="209327" y="4763638"/>
                          <a:pt x="141348" y="4752792"/>
                          <a:pt x="144016" y="4739965"/>
                        </a:cubicBezTo>
                        <a:cubicBezTo>
                          <a:pt x="121132" y="4579299"/>
                          <a:pt x="156024" y="4446185"/>
                          <a:pt x="144016" y="4193983"/>
                        </a:cubicBezTo>
                        <a:cubicBezTo>
                          <a:pt x="132008" y="3941781"/>
                          <a:pt x="113355" y="3834072"/>
                          <a:pt x="144016" y="3578302"/>
                        </a:cubicBezTo>
                        <a:cubicBezTo>
                          <a:pt x="153833" y="3558835"/>
                          <a:pt x="87367" y="3545590"/>
                          <a:pt x="0" y="3554300"/>
                        </a:cubicBezTo>
                        <a:cubicBezTo>
                          <a:pt x="78533" y="3553862"/>
                          <a:pt x="144274" y="3542865"/>
                          <a:pt x="144016" y="3530298"/>
                        </a:cubicBezTo>
                        <a:cubicBezTo>
                          <a:pt x="157106" y="3338314"/>
                          <a:pt x="122635" y="3270769"/>
                          <a:pt x="144016" y="3016041"/>
                        </a:cubicBezTo>
                        <a:cubicBezTo>
                          <a:pt x="165397" y="2761313"/>
                          <a:pt x="150476" y="2697205"/>
                          <a:pt x="144016" y="2431659"/>
                        </a:cubicBezTo>
                        <a:cubicBezTo>
                          <a:pt x="137556" y="2166113"/>
                          <a:pt x="121842" y="2095764"/>
                          <a:pt x="144016" y="1952465"/>
                        </a:cubicBezTo>
                        <a:cubicBezTo>
                          <a:pt x="166190" y="1809166"/>
                          <a:pt x="127727" y="1468013"/>
                          <a:pt x="144016" y="1333019"/>
                        </a:cubicBezTo>
                        <a:cubicBezTo>
                          <a:pt x="160305" y="1198025"/>
                          <a:pt x="141606" y="1019063"/>
                          <a:pt x="144016" y="818762"/>
                        </a:cubicBezTo>
                        <a:cubicBezTo>
                          <a:pt x="146426" y="618461"/>
                          <a:pt x="110878" y="218105"/>
                          <a:pt x="144016" y="24002"/>
                        </a:cubicBezTo>
                        <a:cubicBezTo>
                          <a:pt x="142644" y="7999"/>
                          <a:pt x="207909" y="-11765"/>
                          <a:pt x="288032" y="0"/>
                        </a:cubicBezTo>
                      </a:path>
                    </a:pathLst>
                  </a:custGeom>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5" name="内容占位符 2">
            <a:extLst>
              <a:ext uri="{FF2B5EF4-FFF2-40B4-BE49-F238E27FC236}">
                <a16:creationId xmlns:a16="http://schemas.microsoft.com/office/drawing/2014/main" id="{72392998-9E18-8942-825D-2293DF0A70D8}"/>
              </a:ext>
            </a:extLst>
          </p:cNvPr>
          <p:cNvSpPr>
            <a:spLocks noGrp="1"/>
          </p:cNvSpPr>
          <p:nvPr/>
        </p:nvSpPr>
        <p:spPr>
          <a:xfrm>
            <a:off x="6242397" y="1232756"/>
            <a:ext cx="4761656" cy="4847414"/>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硬件基础</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工作原理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编程本质</a:t>
            </a:r>
            <a:endParaRPr lang="en-US" altLang="zh-CN" sz="2400" b="1"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英伟达 </a:t>
            </a:r>
            <a:r>
              <a:rPr lang="en-US" altLang="zh-CN" sz="2400" b="1" dirty="0">
                <a:solidFill>
                  <a:srgbClr val="374154"/>
                </a:solidFill>
                <a:latin typeface="Gill Sans MT" panose="020B0502020104020203" pitchFamily="34" charset="0"/>
              </a:rPr>
              <a:t>GPU</a:t>
            </a:r>
            <a:r>
              <a:rPr lang="zh-CN" altLang="en-US" sz="2400" b="1" dirty="0">
                <a:solidFill>
                  <a:srgbClr val="374154"/>
                </a:solidFill>
                <a:latin typeface="Gill Sans MT" panose="020B0502020104020203" pitchFamily="34" charset="0"/>
              </a:rPr>
              <a:t> 架构</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从 </a:t>
            </a:r>
            <a:r>
              <a:rPr lang="en-US" altLang="zh-CN" sz="2000" dirty="0">
                <a:solidFill>
                  <a:srgbClr val="374154"/>
                </a:solidFill>
                <a:latin typeface="Gill Sans MT" panose="020B0502020104020203" pitchFamily="34" charset="0"/>
              </a:rPr>
              <a:t>Fermi</a:t>
            </a:r>
            <a:r>
              <a:rPr lang="zh-CN" altLang="en-US" sz="2000" dirty="0">
                <a:solidFill>
                  <a:srgbClr val="374154"/>
                </a:solidFill>
                <a:latin typeface="Gill Sans MT" panose="020B0502020104020203" pitchFamily="34" charset="0"/>
              </a:rPr>
              <a:t> 到 </a:t>
            </a:r>
            <a:r>
              <a:rPr lang="en-US" altLang="zh-CN" sz="2000" dirty="0">
                <a:solidFill>
                  <a:srgbClr val="374154"/>
                </a:solidFill>
                <a:latin typeface="Gill Sans MT" panose="020B0502020104020203" pitchFamily="34" charset="0"/>
              </a:rPr>
              <a:t>Hopper</a:t>
            </a:r>
            <a:r>
              <a:rPr lang="zh-CN" altLang="en-US" sz="2000" dirty="0">
                <a:solidFill>
                  <a:srgbClr val="374154"/>
                </a:solidFill>
                <a:latin typeface="Gill Sans MT" panose="020B0502020104020203" pitchFamily="34" charset="0"/>
              </a:rPr>
              <a:t> 架构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Tensor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Code</a:t>
            </a:r>
            <a:r>
              <a:rPr lang="zh-CN" altLang="en-US" sz="2000" dirty="0">
                <a:solidFill>
                  <a:srgbClr val="374154"/>
                </a:solidFill>
                <a:latin typeface="Gill Sans MT" panose="020B0502020104020203" pitchFamily="34" charset="0"/>
              </a:rPr>
              <a:t> 和 </a:t>
            </a:r>
            <a:r>
              <a:rPr lang="en-US" altLang="zh-CN" sz="2000" dirty="0">
                <a:solidFill>
                  <a:srgbClr val="374154"/>
                </a:solidFill>
                <a:latin typeface="Gill Sans MT" panose="020B0502020104020203" pitchFamily="34" charset="0"/>
              </a:rPr>
              <a:t>NVLink</a:t>
            </a:r>
            <a:r>
              <a:rPr lang="zh-CN" altLang="en-US" sz="2000" dirty="0">
                <a:solidFill>
                  <a:srgbClr val="374154"/>
                </a:solidFill>
                <a:latin typeface="Gill Sans MT" panose="020B0502020104020203" pitchFamily="34" charset="0"/>
              </a:rPr>
              <a:t> 详解</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en-US" altLang="zh-CN" sz="2000" b="1" dirty="0">
                <a:solidFill>
                  <a:srgbClr val="374154"/>
                </a:solidFill>
                <a:latin typeface="Gill Sans MT" panose="020B0502020104020203" pitchFamily="34" charset="0"/>
              </a:rPr>
              <a:t>GPU</a:t>
            </a:r>
            <a:r>
              <a:rPr lang="zh-CN" altLang="en-US" sz="2000" b="1" dirty="0">
                <a:solidFill>
                  <a:srgbClr val="374154"/>
                </a:solidFill>
                <a:latin typeface="Gill Sans MT" panose="020B0502020104020203" pitchFamily="34" charset="0"/>
              </a:rPr>
              <a:t> 图形处理流水线</a:t>
            </a:r>
            <a:endParaRPr lang="en-US" altLang="zh-CN" sz="20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图形流水线基础</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逻辑模块划分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图形处理算法到硬件</a:t>
            </a:r>
            <a:endParaRPr lang="en-US" altLang="zh-CN" sz="2000" dirty="0">
              <a:solidFill>
                <a:srgbClr val="374154"/>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0039876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B81877-266D-E540-AA7C-0299E2F328BB}"/>
              </a:ext>
            </a:extLst>
          </p:cNvPr>
          <p:cNvSpPr>
            <a:spLocks noGrp="1"/>
          </p:cNvSpPr>
          <p:nvPr>
            <p:ph type="title"/>
          </p:nvPr>
        </p:nvSpPr>
        <p:spPr/>
        <p:txBody>
          <a:bodyPr/>
          <a:lstStyle/>
          <a:p>
            <a:r>
              <a:rPr lang="zh-CN" altLang="en-US" dirty="0"/>
              <a:t>第三代 </a:t>
            </a:r>
            <a:r>
              <a:rPr lang="en-US" altLang="zh-CN" dirty="0"/>
              <a:t>Tensor Core</a:t>
            </a:r>
            <a:r>
              <a:rPr lang="zh-CN" altLang="en-US" dirty="0"/>
              <a:t> </a:t>
            </a:r>
            <a:r>
              <a:rPr lang="en-US" altLang="zh-CN" dirty="0"/>
              <a:t>(Ampere)</a:t>
            </a:r>
            <a:endParaRPr kumimoji="1" lang="zh-CN" altLang="en-US" dirty="0"/>
          </a:p>
        </p:txBody>
      </p:sp>
      <p:pic>
        <p:nvPicPr>
          <p:cNvPr id="5" name="图片 4">
            <a:extLst>
              <a:ext uri="{FF2B5EF4-FFF2-40B4-BE49-F238E27FC236}">
                <a16:creationId xmlns:a16="http://schemas.microsoft.com/office/drawing/2014/main" id="{CB4CF078-F988-9D43-B083-66B4F3740DB9}"/>
              </a:ext>
            </a:extLst>
          </p:cNvPr>
          <p:cNvPicPr>
            <a:picLocks noChangeAspect="1"/>
          </p:cNvPicPr>
          <p:nvPr/>
        </p:nvPicPr>
        <p:blipFill>
          <a:blip r:embed="rId2"/>
          <a:stretch>
            <a:fillRect/>
          </a:stretch>
        </p:blipFill>
        <p:spPr>
          <a:xfrm>
            <a:off x="2212181" y="1517530"/>
            <a:ext cx="7772400" cy="4660900"/>
          </a:xfrm>
          <a:prstGeom prst="rect">
            <a:avLst/>
          </a:prstGeom>
        </p:spPr>
      </p:pic>
    </p:spTree>
    <p:extLst>
      <p:ext uri="{BB962C8B-B14F-4D97-AF65-F5344CB8AC3E}">
        <p14:creationId xmlns:p14="http://schemas.microsoft.com/office/powerpoint/2010/main" val="433287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EEAF764-2094-3547-BF1E-B7FBC90D2A26}"/>
              </a:ext>
            </a:extLst>
          </p:cNvPr>
          <p:cNvSpPr>
            <a:spLocks noGrp="1"/>
          </p:cNvSpPr>
          <p:nvPr>
            <p:ph type="title"/>
          </p:nvPr>
        </p:nvSpPr>
        <p:spPr/>
        <p:txBody>
          <a:bodyPr/>
          <a:lstStyle/>
          <a:p>
            <a:r>
              <a:rPr lang="zh-CN" altLang="en-US" dirty="0"/>
              <a:t>第三代 </a:t>
            </a:r>
            <a:r>
              <a:rPr lang="en-US" altLang="zh-CN" dirty="0"/>
              <a:t>Tensor Core</a:t>
            </a:r>
            <a:r>
              <a:rPr lang="zh-CN" altLang="en-US" dirty="0"/>
              <a:t> </a:t>
            </a:r>
            <a:r>
              <a:rPr lang="en-US" altLang="zh-CN" dirty="0"/>
              <a:t>(Ampere)</a:t>
            </a:r>
            <a:endParaRPr lang="zh-CN" altLang="en-US" dirty="0"/>
          </a:p>
        </p:txBody>
      </p:sp>
      <p:sp>
        <p:nvSpPr>
          <p:cNvPr id="6" name="内容占位符 5">
            <a:extLst>
              <a:ext uri="{FF2B5EF4-FFF2-40B4-BE49-F238E27FC236}">
                <a16:creationId xmlns:a16="http://schemas.microsoft.com/office/drawing/2014/main" id="{89FC9D3D-3247-794F-861D-D598B3148E7A}"/>
              </a:ext>
            </a:extLst>
          </p:cNvPr>
          <p:cNvSpPr>
            <a:spLocks noGrp="1"/>
          </p:cNvSpPr>
          <p:nvPr>
            <p:ph sz="half" idx="1"/>
          </p:nvPr>
        </p:nvSpPr>
        <p:spPr/>
        <p:txBody>
          <a:bodyPr/>
          <a:lstStyle/>
          <a:p>
            <a:r>
              <a:rPr lang="en-US" altLang="zh-CN" dirty="0"/>
              <a:t>The NVIDIA Ampere architecture </a:t>
            </a:r>
            <a:r>
              <a:rPr lang="en-US" altLang="zh-CN" dirty="0">
                <a:hlinkClick r:id="rId2"/>
              </a:rPr>
              <a:t>third-generation</a:t>
            </a:r>
            <a:r>
              <a:rPr lang="en-US" altLang="zh-CN" dirty="0"/>
              <a:t> Tensor Core allows data to be shared across all 32 threads in a warp, compared to 8 threads on Volta's Tensor Core. Sharing data across more threads reduces the register file bandwidth for feeding data to the Tensor Cores.”</a:t>
            </a:r>
            <a:r>
              <a:rPr lang="zh-CN" altLang="en-US" dirty="0"/>
              <a:t>，“</a:t>
            </a:r>
            <a:r>
              <a:rPr lang="en-US" altLang="zh-CN" dirty="0"/>
              <a:t>Overall, when computing matrix multiply operations A100 issues 8x fewer instructions and performs 2.9x fewer register file accesses than V100. </a:t>
            </a:r>
          </a:p>
          <a:p>
            <a:r>
              <a:rPr lang="en-US" altLang="zh-CN" dirty="0"/>
              <a:t>V100</a:t>
            </a:r>
            <a:r>
              <a:rPr lang="zh-CN" altLang="en-US" dirty="0"/>
              <a:t>中</a:t>
            </a:r>
            <a:r>
              <a:rPr lang="en-US" altLang="zh-CN" dirty="0"/>
              <a:t>Tensor Core</a:t>
            </a:r>
            <a:r>
              <a:rPr lang="zh-CN" altLang="en-US" dirty="0"/>
              <a:t>可以聚合的操作八个线程的寄存器，</a:t>
            </a:r>
            <a:r>
              <a:rPr lang="en-US" altLang="zh-CN" dirty="0"/>
              <a:t>A100</a:t>
            </a:r>
            <a:r>
              <a:rPr lang="zh-CN" altLang="en-US" dirty="0"/>
              <a:t>则可以操作</a:t>
            </a:r>
            <a:r>
              <a:rPr lang="en-US" altLang="zh-CN" dirty="0"/>
              <a:t>32</a:t>
            </a:r>
            <a:r>
              <a:rPr lang="zh-CN" altLang="en-US" dirty="0"/>
              <a:t>个线程的所有寄存器。</a:t>
            </a:r>
            <a:endParaRPr lang="en-US" altLang="zh-CN" dirty="0"/>
          </a:p>
          <a:p>
            <a:r>
              <a:rPr lang="en-US" altLang="zh-CN" dirty="0"/>
              <a:t>A100's enhanced 16x8x16 Tensor Core (TC) instructions improve on V100 by reducing register accesses from 80 to 28, and hardware instructions issued from 16 to 2”</a:t>
            </a:r>
            <a:endParaRPr lang="zh-CN" altLang="en-US" dirty="0"/>
          </a:p>
        </p:txBody>
      </p:sp>
    </p:spTree>
    <p:extLst>
      <p:ext uri="{BB962C8B-B14F-4D97-AF65-F5344CB8AC3E}">
        <p14:creationId xmlns:p14="http://schemas.microsoft.com/office/powerpoint/2010/main" val="3434485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D400E4-8E79-B54D-9EC7-1BE8CE6B17F4}"/>
              </a:ext>
            </a:extLst>
          </p:cNvPr>
          <p:cNvSpPr>
            <a:spLocks noGrp="1"/>
          </p:cNvSpPr>
          <p:nvPr>
            <p:ph type="title"/>
          </p:nvPr>
        </p:nvSpPr>
        <p:spPr/>
        <p:txBody>
          <a:bodyPr/>
          <a:lstStyle/>
          <a:p>
            <a:r>
              <a:rPr lang="zh-CN" altLang="en-US" dirty="0">
                <a:latin typeface="Futura Medium" panose="020B0602020204020303" pitchFamily="34" charset="-79"/>
                <a:cs typeface="Futura Medium" panose="020B0602020204020303" pitchFamily="34" charset="-79"/>
              </a:rPr>
              <a:t>第四代 </a:t>
            </a:r>
            <a:r>
              <a:rPr lang="en-US" altLang="zh-CN" dirty="0">
                <a:latin typeface="Futura Medium" panose="020B0602020204020303" pitchFamily="34" charset="-79"/>
                <a:cs typeface="Futura Medium" panose="020B0602020204020303" pitchFamily="34" charset="-79"/>
              </a:rPr>
              <a:t>Tensor Core</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(Hopper)</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78FA5313-8D38-C54E-A745-AFF661820FFF}"/>
              </a:ext>
            </a:extLst>
          </p:cNvPr>
          <p:cNvSpPr>
            <a:spLocks noGrp="1"/>
          </p:cNvSpPr>
          <p:nvPr>
            <p:ph sz="half" idx="1"/>
          </p:nvPr>
        </p:nvSpPr>
        <p:spPr/>
        <p:txBody>
          <a:bodyPr/>
          <a:lstStyle/>
          <a:p>
            <a:r>
              <a:rPr lang="zh-CN" altLang="en-US" dirty="0"/>
              <a:t>前三代</a:t>
            </a:r>
            <a:r>
              <a:rPr lang="en-US" altLang="zh-CN" dirty="0"/>
              <a:t>Tensor Core</a:t>
            </a:r>
            <a:r>
              <a:rPr lang="zh-CN" altLang="en-US" dirty="0"/>
              <a:t>整体是在</a:t>
            </a:r>
            <a:r>
              <a:rPr lang="en-US" altLang="zh-CN" dirty="0"/>
              <a:t>warp Level</a:t>
            </a:r>
            <a:r>
              <a:rPr lang="zh-CN" altLang="en-US" dirty="0"/>
              <a:t>来编程的，即通过</a:t>
            </a:r>
            <a:r>
              <a:rPr lang="en-US" altLang="zh-CN" dirty="0"/>
              <a:t>SIMT</a:t>
            </a:r>
            <a:r>
              <a:rPr lang="zh-CN" altLang="en-US" dirty="0"/>
              <a:t>完成矩阵计算所需数据的准备工作，将数据从全局内存加载到寄存器上，而后通过</a:t>
            </a:r>
            <a:r>
              <a:rPr lang="en-US" altLang="zh-CN" dirty="0"/>
              <a:t>Warp</a:t>
            </a:r>
            <a:r>
              <a:rPr lang="zh-CN" altLang="en-US" dirty="0"/>
              <a:t>调度器调用</a:t>
            </a:r>
            <a:r>
              <a:rPr lang="en-US" altLang="zh-CN" dirty="0"/>
              <a:t>Tensor Core</a:t>
            </a:r>
            <a:r>
              <a:rPr lang="zh-CN" altLang="en-US" dirty="0"/>
              <a:t>完成矩阵乘法，继而将结果写出到</a:t>
            </a:r>
            <a:r>
              <a:rPr lang="en-US" altLang="zh-CN" dirty="0"/>
              <a:t>SIMT</a:t>
            </a:r>
            <a:r>
              <a:rPr lang="zh-CN" altLang="en-US" dirty="0"/>
              <a:t>的寄存器上</a:t>
            </a:r>
            <a:endParaRPr kumimoji="1" lang="zh-CN" altLang="en-US" dirty="0"/>
          </a:p>
        </p:txBody>
      </p:sp>
      <p:sp>
        <p:nvSpPr>
          <p:cNvPr id="8" name="矩形 7">
            <a:extLst>
              <a:ext uri="{FF2B5EF4-FFF2-40B4-BE49-F238E27FC236}">
                <a16:creationId xmlns:a16="http://schemas.microsoft.com/office/drawing/2014/main" id="{17FF10F3-CA60-5946-856C-B58697F88483}"/>
              </a:ext>
            </a:extLst>
          </p:cNvPr>
          <p:cNvSpPr/>
          <p:nvPr/>
        </p:nvSpPr>
        <p:spPr>
          <a:xfrm>
            <a:off x="655427" y="3449014"/>
            <a:ext cx="6096000" cy="2308324"/>
          </a:xfrm>
          <a:prstGeom prst="rect">
            <a:avLst/>
          </a:prstGeom>
        </p:spPr>
        <p:txBody>
          <a:bodyPr>
            <a:spAutoFit/>
          </a:bodyPr>
          <a:lstStyle/>
          <a:p>
            <a:r>
              <a:rPr lang="en-US" altLang="zh-CN" dirty="0">
                <a:solidFill>
                  <a:srgbClr val="121212"/>
                </a:solidFill>
                <a:latin typeface="-apple-system"/>
              </a:rPr>
              <a:t>i. </a:t>
            </a:r>
            <a:r>
              <a:rPr lang="zh-CN" altLang="en-US" dirty="0">
                <a:solidFill>
                  <a:srgbClr val="121212"/>
                </a:solidFill>
                <a:latin typeface="-apple-system"/>
              </a:rPr>
              <a:t>数据搬运和计算耦合，</a:t>
            </a:r>
            <a:r>
              <a:rPr lang="en-US" altLang="zh-CN" dirty="0">
                <a:solidFill>
                  <a:srgbClr val="121212"/>
                </a:solidFill>
                <a:latin typeface="-apple-system"/>
              </a:rPr>
              <a:t>i. scalability</a:t>
            </a:r>
            <a:r>
              <a:rPr lang="zh-CN" altLang="en-US" dirty="0">
                <a:solidFill>
                  <a:srgbClr val="121212"/>
                </a:solidFill>
                <a:latin typeface="-apple-system"/>
              </a:rPr>
              <a:t>有限，详细地，我们在给</a:t>
            </a:r>
            <a:r>
              <a:rPr lang="en-US" altLang="zh-CN" dirty="0">
                <a:solidFill>
                  <a:srgbClr val="121212"/>
                </a:solidFill>
                <a:latin typeface="-apple-system"/>
              </a:rPr>
              <a:t>Tensor Core</a:t>
            </a:r>
            <a:r>
              <a:rPr lang="zh-CN" altLang="en-US" dirty="0">
                <a:solidFill>
                  <a:srgbClr val="121212"/>
                </a:solidFill>
                <a:latin typeface="-apple-system"/>
              </a:rPr>
              <a:t>准备数据的时候，需要</a:t>
            </a:r>
            <a:r>
              <a:rPr lang="en-US" altLang="zh-CN" dirty="0">
                <a:solidFill>
                  <a:srgbClr val="121212"/>
                </a:solidFill>
                <a:latin typeface="-apple-system"/>
              </a:rPr>
              <a:t>warp</a:t>
            </a:r>
            <a:r>
              <a:rPr lang="zh-CN" altLang="en-US" dirty="0">
                <a:solidFill>
                  <a:srgbClr val="121212"/>
                </a:solidFill>
                <a:latin typeface="-apple-system"/>
              </a:rPr>
              <a:t>内所有线程协调地考虑加载一部分矩阵数据，每一个线程都要算得自己独立的矩阵块的一部分地址，再加上为了隐藏数据加载的延时，全局内存到共享内存，共享内存到寄存器的数据加载都会构建多层级的软流水（</a:t>
            </a:r>
            <a:r>
              <a:rPr lang="en-US" altLang="zh-CN" dirty="0">
                <a:solidFill>
                  <a:srgbClr val="121212"/>
                </a:solidFill>
                <a:latin typeface="-apple-system"/>
              </a:rPr>
              <a:t>software pipeline</a:t>
            </a:r>
            <a:r>
              <a:rPr lang="zh-CN" altLang="en-US" dirty="0">
                <a:solidFill>
                  <a:srgbClr val="121212"/>
                </a:solidFill>
                <a:latin typeface="-apple-system"/>
              </a:rPr>
              <a:t>），消耗了很多寄存器及存储带宽；可扩展性方面，由于存储空间的限制，单个</a:t>
            </a:r>
            <a:r>
              <a:rPr lang="en-US" altLang="zh-CN" dirty="0">
                <a:solidFill>
                  <a:srgbClr val="121212"/>
                </a:solidFill>
                <a:latin typeface="-apple-system"/>
              </a:rPr>
              <a:t>warp</a:t>
            </a:r>
            <a:r>
              <a:rPr lang="zh-CN" altLang="en-US" dirty="0">
                <a:solidFill>
                  <a:srgbClr val="121212"/>
                </a:solidFill>
                <a:latin typeface="-apple-system"/>
              </a:rPr>
              <a:t>的矩阵计算规格是有上限的。</a:t>
            </a:r>
            <a:endParaRPr lang="zh-CN" altLang="en-US" dirty="0"/>
          </a:p>
        </p:txBody>
      </p:sp>
    </p:spTree>
    <p:extLst>
      <p:ext uri="{BB962C8B-B14F-4D97-AF65-F5344CB8AC3E}">
        <p14:creationId xmlns:p14="http://schemas.microsoft.com/office/powerpoint/2010/main" val="278020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D400E4-8E79-B54D-9EC7-1BE8CE6B17F4}"/>
              </a:ext>
            </a:extLst>
          </p:cNvPr>
          <p:cNvSpPr>
            <a:spLocks noGrp="1"/>
          </p:cNvSpPr>
          <p:nvPr>
            <p:ph type="title"/>
          </p:nvPr>
        </p:nvSpPr>
        <p:spPr/>
        <p:txBody>
          <a:bodyPr/>
          <a:lstStyle/>
          <a:p>
            <a:r>
              <a:rPr lang="zh-CN" altLang="en-US" dirty="0">
                <a:latin typeface="Futura Medium" panose="020B0602020204020303" pitchFamily="34" charset="-79"/>
                <a:cs typeface="Futura Medium" panose="020B0602020204020303" pitchFamily="34" charset="-79"/>
              </a:rPr>
              <a:t>第四代 </a:t>
            </a:r>
            <a:r>
              <a:rPr lang="en-US" altLang="zh-CN" dirty="0">
                <a:latin typeface="Futura Medium" panose="020B0602020204020303" pitchFamily="34" charset="-79"/>
                <a:cs typeface="Futura Medium" panose="020B0602020204020303" pitchFamily="34" charset="-79"/>
              </a:rPr>
              <a:t>Tensor Core</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(Hopper)</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78FA5313-8D38-C54E-A745-AFF661820FFF}"/>
              </a:ext>
            </a:extLst>
          </p:cNvPr>
          <p:cNvSpPr>
            <a:spLocks noGrp="1"/>
          </p:cNvSpPr>
          <p:nvPr>
            <p:ph sz="half" idx="1"/>
          </p:nvPr>
        </p:nvSpPr>
        <p:spPr/>
        <p:txBody>
          <a:bodyPr/>
          <a:lstStyle/>
          <a:p>
            <a:r>
              <a:rPr lang="zh-CN" altLang="en-US" dirty="0"/>
              <a:t>引入</a:t>
            </a:r>
            <a:r>
              <a:rPr lang="en-US" altLang="zh-CN" dirty="0"/>
              <a:t>TMA</a:t>
            </a:r>
            <a:r>
              <a:rPr lang="zh-CN" altLang="en-US" dirty="0"/>
              <a:t>单元（</a:t>
            </a:r>
            <a:r>
              <a:rPr lang="en-US" altLang="zh-CN" dirty="0"/>
              <a:t>Tensor Memory Accelerator</a:t>
            </a:r>
            <a:r>
              <a:rPr lang="zh-CN" altLang="en-US" dirty="0"/>
              <a:t>）</a:t>
            </a:r>
            <a:r>
              <a:rPr lang="en-US" altLang="zh-CN" dirty="0"/>
              <a:t>:</a:t>
            </a:r>
            <a:r>
              <a:rPr lang="zh-CN" altLang="en-US" dirty="0"/>
              <a:t>将异步数据加载能力固化在硬件中，</a:t>
            </a:r>
            <a:r>
              <a:rPr lang="en-US" altLang="zh-CN" dirty="0"/>
              <a:t>Ampere</a:t>
            </a:r>
            <a:r>
              <a:rPr lang="zh-CN" altLang="en-US" dirty="0"/>
              <a:t>中首次提供了异步数据加载能力，即全局内存中的数据可以被异步地加载到共享内存，但在</a:t>
            </a:r>
            <a:r>
              <a:rPr lang="en-US" altLang="zh-CN" dirty="0"/>
              <a:t>Ampere</a:t>
            </a:r>
            <a:r>
              <a:rPr lang="zh-CN" altLang="en-US" dirty="0"/>
              <a:t>中所有的地址计算尤其是为了克服共享内存的</a:t>
            </a:r>
            <a:r>
              <a:rPr lang="en-US" altLang="zh-CN" dirty="0"/>
              <a:t>bank conflict</a:t>
            </a:r>
            <a:r>
              <a:rPr lang="zh-CN" altLang="en-US" dirty="0"/>
              <a:t>而设计出的异或交叉排列方法也需由各个线程完成，在</a:t>
            </a:r>
            <a:r>
              <a:rPr lang="en-US" altLang="zh-CN" dirty="0"/>
              <a:t>hopper</a:t>
            </a:r>
            <a:r>
              <a:rPr lang="zh-CN" altLang="en-US" dirty="0"/>
              <a:t>中，直接以独立硬件单元的形式提供了全局内存和共享内存之间双向的异步读写能力，该能力采用</a:t>
            </a:r>
            <a:r>
              <a:rPr lang="zh-CN" altLang="en-US" dirty="0">
                <a:hlinkClick r:id="rId2"/>
              </a:rPr>
              <a:t>单线程</a:t>
            </a:r>
            <a:r>
              <a:rPr lang="en-US" altLang="zh-CN" dirty="0">
                <a:hlinkClick r:id="rId2"/>
              </a:rPr>
              <a:t>schedule</a:t>
            </a:r>
            <a:r>
              <a:rPr lang="zh-CN" altLang="en-US" dirty="0">
                <a:hlinkClick r:id="rId2"/>
              </a:rPr>
              <a:t>模型</a:t>
            </a:r>
            <a:r>
              <a:rPr lang="zh-CN" altLang="en-US" dirty="0"/>
              <a:t>，不需要所有线程都参与，同时使用</a:t>
            </a:r>
            <a:r>
              <a:rPr lang="en-US" altLang="zh-CN" dirty="0"/>
              <a:t>TMA</a:t>
            </a:r>
            <a:r>
              <a:rPr lang="zh-CN" altLang="en-US" dirty="0"/>
              <a:t>之前只需要一次性的配置好首地址、偏移量、等</a:t>
            </a:r>
            <a:r>
              <a:rPr lang="en-US" altLang="zh-CN" dirty="0"/>
              <a:t>Tensor</a:t>
            </a:r>
            <a:r>
              <a:rPr lang="zh-CN" altLang="en-US" dirty="0"/>
              <a:t>描述信息即可；</a:t>
            </a:r>
            <a:endParaRPr kumimoji="1" lang="zh-CN" altLang="en-US" dirty="0"/>
          </a:p>
        </p:txBody>
      </p:sp>
      <p:pic>
        <p:nvPicPr>
          <p:cNvPr id="4" name="图片 3">
            <a:extLst>
              <a:ext uri="{FF2B5EF4-FFF2-40B4-BE49-F238E27FC236}">
                <a16:creationId xmlns:a16="http://schemas.microsoft.com/office/drawing/2014/main" id="{81977509-AD8C-CF4F-B56B-9B7C19702A88}"/>
              </a:ext>
            </a:extLst>
          </p:cNvPr>
          <p:cNvPicPr>
            <a:picLocks noChangeAspect="1"/>
          </p:cNvPicPr>
          <p:nvPr/>
        </p:nvPicPr>
        <p:blipFill>
          <a:blip r:embed="rId3"/>
          <a:stretch>
            <a:fillRect/>
          </a:stretch>
        </p:blipFill>
        <p:spPr>
          <a:xfrm>
            <a:off x="6674445" y="4240018"/>
            <a:ext cx="3137523" cy="1938412"/>
          </a:xfrm>
          <a:prstGeom prst="rect">
            <a:avLst/>
          </a:prstGeom>
        </p:spPr>
      </p:pic>
    </p:spTree>
    <p:extLst>
      <p:ext uri="{BB962C8B-B14F-4D97-AF65-F5344CB8AC3E}">
        <p14:creationId xmlns:p14="http://schemas.microsoft.com/office/powerpoint/2010/main" val="4005742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D400E4-8E79-B54D-9EC7-1BE8CE6B17F4}"/>
              </a:ext>
            </a:extLst>
          </p:cNvPr>
          <p:cNvSpPr>
            <a:spLocks noGrp="1"/>
          </p:cNvSpPr>
          <p:nvPr>
            <p:ph type="title"/>
          </p:nvPr>
        </p:nvSpPr>
        <p:spPr/>
        <p:txBody>
          <a:bodyPr/>
          <a:lstStyle/>
          <a:p>
            <a:r>
              <a:rPr lang="zh-CN" altLang="en-US" dirty="0">
                <a:latin typeface="Futura Medium" panose="020B0602020204020303" pitchFamily="34" charset="-79"/>
                <a:cs typeface="Futura Medium" panose="020B0602020204020303" pitchFamily="34" charset="-79"/>
              </a:rPr>
              <a:t>第四代 </a:t>
            </a:r>
            <a:r>
              <a:rPr lang="en-US" altLang="zh-CN" dirty="0">
                <a:latin typeface="Futura Medium" panose="020B0602020204020303" pitchFamily="34" charset="-79"/>
                <a:cs typeface="Futura Medium" panose="020B0602020204020303" pitchFamily="34" charset="-79"/>
              </a:rPr>
              <a:t>Tensor Core</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(Hopper)</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78FA5313-8D38-C54E-A745-AFF661820FFF}"/>
              </a:ext>
            </a:extLst>
          </p:cNvPr>
          <p:cNvSpPr>
            <a:spLocks noGrp="1"/>
          </p:cNvSpPr>
          <p:nvPr>
            <p:ph sz="half" idx="1"/>
          </p:nvPr>
        </p:nvSpPr>
        <p:spPr/>
        <p:txBody>
          <a:bodyPr/>
          <a:lstStyle/>
          <a:p>
            <a:r>
              <a:rPr lang="zh-CN" altLang="en-US" dirty="0"/>
              <a:t>引入分布式共享内存和</a:t>
            </a:r>
            <a:r>
              <a:rPr lang="en-US" altLang="zh-CN" dirty="0"/>
              <a:t>warpgroup</a:t>
            </a:r>
            <a:r>
              <a:rPr lang="zh-CN" altLang="en-US" dirty="0"/>
              <a:t>编程模式：在</a:t>
            </a:r>
            <a:r>
              <a:rPr lang="en-US" altLang="zh-CN" dirty="0"/>
              <a:t>hopper</a:t>
            </a:r>
            <a:r>
              <a:rPr lang="zh-CN" altLang="en-US" dirty="0"/>
              <a:t>之前的编程模式中，只有</a:t>
            </a:r>
            <a:r>
              <a:rPr lang="en-US" altLang="zh-CN" dirty="0"/>
              <a:t>block</a:t>
            </a:r>
            <a:r>
              <a:rPr lang="zh-CN" altLang="en-US" dirty="0"/>
              <a:t>和</a:t>
            </a:r>
            <a:r>
              <a:rPr lang="en-US" altLang="zh-CN" dirty="0"/>
              <a:t>grid</a:t>
            </a:r>
            <a:r>
              <a:rPr lang="zh-CN" altLang="en-US" dirty="0"/>
              <a:t>两个层次，其分别对应硬件上的</a:t>
            </a:r>
            <a:r>
              <a:rPr lang="en-US" altLang="zh-CN" dirty="0"/>
              <a:t>SM</a:t>
            </a:r>
            <a:r>
              <a:rPr lang="zh-CN" altLang="en-US" dirty="0"/>
              <a:t>和</a:t>
            </a:r>
            <a:r>
              <a:rPr lang="en-US" altLang="zh-CN" dirty="0"/>
              <a:t>Device</a:t>
            </a:r>
            <a:r>
              <a:rPr lang="zh-CN" altLang="en-US" dirty="0"/>
              <a:t>，当</a:t>
            </a:r>
            <a:r>
              <a:rPr lang="en-US" altLang="zh-CN" dirty="0"/>
              <a:t>SM</a:t>
            </a:r>
            <a:r>
              <a:rPr lang="zh-CN" altLang="en-US" dirty="0"/>
              <a:t>数量不断增加时，数据局部性只能限制在</a:t>
            </a:r>
            <a:r>
              <a:rPr lang="en-US" altLang="zh-CN" dirty="0"/>
              <a:t>SM</a:t>
            </a:r>
            <a:r>
              <a:rPr lang="zh-CN" altLang="en-US" dirty="0"/>
              <a:t>内部（通过</a:t>
            </a:r>
            <a:r>
              <a:rPr lang="en-US" altLang="zh-CN" dirty="0"/>
              <a:t>shared memory</a:t>
            </a:r>
            <a:r>
              <a:rPr lang="zh-CN" altLang="en-US" dirty="0"/>
              <a:t>），不能跨越</a:t>
            </a:r>
            <a:r>
              <a:rPr lang="en-US" altLang="zh-CN" dirty="0"/>
              <a:t>SM</a:t>
            </a:r>
            <a:r>
              <a:rPr lang="zh-CN" altLang="en-US" dirty="0"/>
              <a:t>边界，</a:t>
            </a:r>
            <a:r>
              <a:rPr lang="en-US" altLang="zh-CN" dirty="0">
                <a:hlinkClick r:id="rId2"/>
              </a:rPr>
              <a:t>hopper</a:t>
            </a:r>
            <a:r>
              <a:rPr lang="zh-CN" altLang="en-US" dirty="0">
                <a:hlinkClick r:id="rId2"/>
              </a:rPr>
              <a:t>架构</a:t>
            </a:r>
            <a:r>
              <a:rPr lang="zh-CN" altLang="en-US" dirty="0"/>
              <a:t>中在</a:t>
            </a:r>
            <a:r>
              <a:rPr lang="en-US" altLang="zh-CN" dirty="0"/>
              <a:t>GPC</a:t>
            </a:r>
            <a:r>
              <a:rPr lang="zh-CN" altLang="en-US" dirty="0"/>
              <a:t>内部通过引入交叉互连网络以及</a:t>
            </a:r>
            <a:r>
              <a:rPr lang="zh-CN" altLang="en-US" dirty="0">
                <a:hlinkClick r:id="rId3"/>
              </a:rPr>
              <a:t>同步元语</a:t>
            </a:r>
            <a:r>
              <a:rPr lang="zh-CN" altLang="en-US" dirty="0"/>
              <a:t>将数据共享层次扩展到</a:t>
            </a:r>
            <a:r>
              <a:rPr lang="en-US" altLang="zh-CN" dirty="0"/>
              <a:t>4</a:t>
            </a:r>
            <a:r>
              <a:rPr lang="zh-CN" altLang="en-US" dirty="0"/>
              <a:t>个</a:t>
            </a:r>
            <a:r>
              <a:rPr lang="en-US" altLang="zh-CN" dirty="0"/>
              <a:t>SMs</a:t>
            </a:r>
            <a:r>
              <a:rPr lang="zh-CN" altLang="en-US" dirty="0"/>
              <a:t>，也就是</a:t>
            </a:r>
            <a:r>
              <a:rPr lang="en-US" altLang="zh-CN" dirty="0"/>
              <a:t>GPC</a:t>
            </a:r>
            <a:r>
              <a:rPr lang="zh-CN" altLang="en-US" dirty="0"/>
              <a:t>内的</a:t>
            </a:r>
            <a:r>
              <a:rPr lang="en-US" altLang="zh-CN" dirty="0"/>
              <a:t>SM</a:t>
            </a:r>
            <a:r>
              <a:rPr lang="zh-CN" altLang="en-US" dirty="0"/>
              <a:t>间可以高效的访问彼此的共享内存，这种结构很好的提升了数据的复用性，为了能编程使用该结构，</a:t>
            </a:r>
            <a:r>
              <a:rPr lang="en-US" altLang="zh-CN" dirty="0"/>
              <a:t>cuda</a:t>
            </a:r>
            <a:r>
              <a:rPr lang="zh-CN" altLang="en-US" dirty="0"/>
              <a:t>编程语言中也对应的引入了</a:t>
            </a:r>
            <a:r>
              <a:rPr lang="en-US" altLang="zh-CN" dirty="0"/>
              <a:t>Thread Block Cluster</a:t>
            </a:r>
            <a:r>
              <a:rPr lang="zh-CN" altLang="en-US" dirty="0"/>
              <a:t>的概念</a:t>
            </a:r>
            <a:endParaRPr kumimoji="1" lang="zh-CN" altLang="en-US" dirty="0"/>
          </a:p>
        </p:txBody>
      </p:sp>
      <p:pic>
        <p:nvPicPr>
          <p:cNvPr id="4" name="图片 3">
            <a:extLst>
              <a:ext uri="{FF2B5EF4-FFF2-40B4-BE49-F238E27FC236}">
                <a16:creationId xmlns:a16="http://schemas.microsoft.com/office/drawing/2014/main" id="{8C5DD1AF-2DC5-4B47-854D-64F892A6D268}"/>
              </a:ext>
            </a:extLst>
          </p:cNvPr>
          <p:cNvPicPr>
            <a:picLocks noChangeAspect="1"/>
          </p:cNvPicPr>
          <p:nvPr/>
        </p:nvPicPr>
        <p:blipFill>
          <a:blip r:embed="rId4"/>
          <a:stretch>
            <a:fillRect/>
          </a:stretch>
        </p:blipFill>
        <p:spPr>
          <a:xfrm>
            <a:off x="1993925" y="4382301"/>
            <a:ext cx="7315200" cy="1778000"/>
          </a:xfrm>
          <a:prstGeom prst="rect">
            <a:avLst/>
          </a:prstGeom>
        </p:spPr>
      </p:pic>
    </p:spTree>
    <p:extLst>
      <p:ext uri="{BB962C8B-B14F-4D97-AF65-F5344CB8AC3E}">
        <p14:creationId xmlns:p14="http://schemas.microsoft.com/office/powerpoint/2010/main" val="1611861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B02C212A-5F4D-CB47-B059-7EB66B6029E9}"/>
              </a:ext>
            </a:extLst>
          </p:cNvPr>
          <p:cNvSpPr>
            <a:spLocks noGrp="1"/>
          </p:cNvSpPr>
          <p:nvPr>
            <p:ph type="title"/>
          </p:nvPr>
        </p:nvSpPr>
        <p:spPr/>
        <p:txBody>
          <a:bodyPr/>
          <a:lstStyle/>
          <a:p>
            <a:r>
              <a:rPr lang="zh-CN" altLang="en-US" dirty="0"/>
              <a:t>第四代 </a:t>
            </a:r>
            <a:r>
              <a:rPr lang="en-US" altLang="zh-CN" dirty="0"/>
              <a:t>Tensor Core</a:t>
            </a:r>
            <a:r>
              <a:rPr lang="zh-CN" altLang="en-US" dirty="0"/>
              <a:t> </a:t>
            </a:r>
            <a:r>
              <a:rPr lang="en-US" altLang="zh-CN" dirty="0"/>
              <a:t>(Hopper)</a:t>
            </a:r>
            <a:endParaRPr lang="zh-CN" altLang="en-US" dirty="0"/>
          </a:p>
        </p:txBody>
      </p:sp>
      <p:sp>
        <p:nvSpPr>
          <p:cNvPr id="9" name="内容占位符 8">
            <a:extLst>
              <a:ext uri="{FF2B5EF4-FFF2-40B4-BE49-F238E27FC236}">
                <a16:creationId xmlns:a16="http://schemas.microsoft.com/office/drawing/2014/main" id="{076B4886-BDCC-9C4E-BD9E-F4C9B4127792}"/>
              </a:ext>
            </a:extLst>
          </p:cNvPr>
          <p:cNvSpPr>
            <a:spLocks noGrp="1"/>
          </p:cNvSpPr>
          <p:nvPr>
            <p:ph sz="half" idx="1"/>
          </p:nvPr>
        </p:nvSpPr>
        <p:spPr/>
        <p:txBody>
          <a:bodyPr/>
          <a:lstStyle/>
          <a:p>
            <a:r>
              <a:rPr lang="zh-CN" altLang="en-US" dirty="0"/>
              <a:t>引入可以直接读取共享内存的异步</a:t>
            </a:r>
            <a:r>
              <a:rPr lang="en-US" altLang="zh-CN" dirty="0"/>
              <a:t>Tensor Core</a:t>
            </a:r>
            <a:r>
              <a:rPr lang="zh-CN" altLang="en-US" dirty="0"/>
              <a:t>：</a:t>
            </a:r>
            <a:r>
              <a:rPr lang="en-US" altLang="zh-CN" dirty="0"/>
              <a:t>TMA</a:t>
            </a:r>
            <a:r>
              <a:rPr lang="zh-CN" altLang="en-US" dirty="0"/>
              <a:t>可以高效简单的完成</a:t>
            </a:r>
            <a:r>
              <a:rPr lang="en-US" altLang="zh-CN" dirty="0"/>
              <a:t>Tensor</a:t>
            </a:r>
            <a:r>
              <a:rPr lang="zh-CN" altLang="en-US" dirty="0"/>
              <a:t>数据在全局内存和共享内存之间的流转，分布式共享内存和</a:t>
            </a:r>
            <a:r>
              <a:rPr lang="en-US" altLang="zh-CN" dirty="0"/>
              <a:t>Barrier</a:t>
            </a:r>
            <a:r>
              <a:rPr lang="zh-CN" altLang="en-US" dirty="0"/>
              <a:t>将</a:t>
            </a:r>
            <a:r>
              <a:rPr lang="en-US" altLang="zh-CN" dirty="0"/>
              <a:t>SM</a:t>
            </a:r>
            <a:r>
              <a:rPr lang="zh-CN" altLang="en-US" dirty="0"/>
              <a:t>组织成一个更大的计算和存储单元，能从共享内存直接加载数据的、异步的</a:t>
            </a:r>
            <a:r>
              <a:rPr lang="en-US" altLang="zh-CN" dirty="0"/>
              <a:t>Tensor Core</a:t>
            </a:r>
            <a:r>
              <a:rPr lang="zh-CN" altLang="en-US" dirty="0"/>
              <a:t>在这种背景下也就显得很自然了，它突破了之前架构 </a:t>
            </a:r>
            <a:r>
              <a:rPr lang="en-US" altLang="zh-CN" dirty="0"/>
              <a:t>Tensor Core</a:t>
            </a:r>
            <a:r>
              <a:rPr lang="zh-CN" altLang="en-US" dirty="0"/>
              <a:t>只能工作在</a:t>
            </a:r>
            <a:r>
              <a:rPr lang="en-US" altLang="zh-CN" dirty="0"/>
              <a:t>warp level</a:t>
            </a:r>
            <a:r>
              <a:rPr lang="zh-CN" altLang="en-US" dirty="0"/>
              <a:t>的限制</a:t>
            </a:r>
            <a:r>
              <a:rPr lang="en-US" altLang="zh-CN" dirty="0"/>
              <a:t>, hopper</a:t>
            </a:r>
            <a:r>
              <a:rPr lang="zh-CN" altLang="en-US" dirty="0"/>
              <a:t>架构的</a:t>
            </a:r>
            <a:r>
              <a:rPr lang="en-US" altLang="zh-CN" dirty="0"/>
              <a:t>Tensor Core</a:t>
            </a:r>
            <a:r>
              <a:rPr lang="zh-CN" altLang="en-US" dirty="0"/>
              <a:t>可以工作在</a:t>
            </a:r>
            <a:r>
              <a:rPr lang="en-US" altLang="zh-CN" dirty="0"/>
              <a:t>warpgroup</a:t>
            </a:r>
            <a:r>
              <a:rPr lang="zh-CN" altLang="en-US" dirty="0"/>
              <a:t>上（通过</a:t>
            </a:r>
            <a:r>
              <a:rPr lang="en-US" altLang="zh-CN" dirty="0"/>
              <a:t>IGMMA</a:t>
            </a:r>
            <a:r>
              <a:rPr lang="zh-CN" altLang="en-US" dirty="0"/>
              <a:t>，</a:t>
            </a:r>
            <a:r>
              <a:rPr lang="en-US" altLang="zh-CN" dirty="0"/>
              <a:t>HGMMA</a:t>
            </a:r>
            <a:r>
              <a:rPr lang="zh-CN" altLang="en-US" dirty="0"/>
              <a:t>，</a:t>
            </a:r>
            <a:r>
              <a:rPr lang="en-US" altLang="zh-CN" dirty="0"/>
              <a:t>QGMMA</a:t>
            </a:r>
            <a:r>
              <a:rPr lang="zh-CN" altLang="en-US" dirty="0"/>
              <a:t>等</a:t>
            </a:r>
            <a:r>
              <a:rPr lang="en-US" altLang="zh-CN" dirty="0"/>
              <a:t>SASS</a:t>
            </a:r>
            <a:r>
              <a:rPr lang="zh-CN" altLang="en-US" dirty="0"/>
              <a:t>指令实现），其可以直接读取共享内存，对于其计算输出而言，仍然为寄存器，一方面其可以很好的利用寄存器的高带宽，另一方面</a:t>
            </a:r>
            <a:r>
              <a:rPr lang="en-US" altLang="zh-CN" dirty="0"/>
              <a:t>GEMM/CONV</a:t>
            </a:r>
            <a:r>
              <a:rPr lang="zh-CN" altLang="en-US" dirty="0"/>
              <a:t>后一般会做一些激活、</a:t>
            </a:r>
            <a:r>
              <a:rPr lang="en-US" altLang="zh-CN" dirty="0">
                <a:hlinkClick r:id="rId2"/>
              </a:rPr>
              <a:t>normalize</a:t>
            </a:r>
            <a:r>
              <a:rPr lang="zh-CN" altLang="en-US" dirty="0"/>
              <a:t>等后处理。由于读取共享内存有不稳定的</a:t>
            </a:r>
            <a:r>
              <a:rPr lang="en-US" altLang="zh-CN" dirty="0"/>
              <a:t>latency</a:t>
            </a:r>
            <a:r>
              <a:rPr lang="zh-CN" altLang="en-US" dirty="0"/>
              <a:t>，所以提供异步能力就也成了其必然的选择。这样通过</a:t>
            </a:r>
            <a:r>
              <a:rPr lang="en-US" altLang="zh-CN" dirty="0"/>
              <a:t>TMA</a:t>
            </a:r>
            <a:r>
              <a:rPr lang="zh-CN" altLang="en-US" dirty="0"/>
              <a:t>完成数据从</a:t>
            </a:r>
            <a:r>
              <a:rPr lang="en-US" altLang="zh-CN" dirty="0"/>
              <a:t>global</a:t>
            </a:r>
            <a:r>
              <a:rPr lang="zh-CN" altLang="en-US" dirty="0"/>
              <a:t>到</a:t>
            </a:r>
            <a:r>
              <a:rPr lang="en-US" altLang="zh-CN" dirty="0"/>
              <a:t>shared memory</a:t>
            </a:r>
            <a:r>
              <a:rPr lang="zh-CN" altLang="en-US" dirty="0"/>
              <a:t>的异步加载，</a:t>
            </a:r>
            <a:r>
              <a:rPr lang="en-US" altLang="zh-CN" dirty="0"/>
              <a:t>Tensor Core</a:t>
            </a:r>
            <a:r>
              <a:rPr lang="zh-CN" altLang="en-US" dirty="0"/>
              <a:t>完成异步加载</a:t>
            </a:r>
            <a:r>
              <a:rPr lang="en-US" altLang="zh-CN" dirty="0"/>
              <a:t>shared memory</a:t>
            </a:r>
            <a:r>
              <a:rPr lang="zh-CN" altLang="en-US" dirty="0"/>
              <a:t>数据到寄存器的计算，通过硬件实现了矩阵乘法的流水线。</a:t>
            </a:r>
          </a:p>
        </p:txBody>
      </p:sp>
      <p:pic>
        <p:nvPicPr>
          <p:cNvPr id="10" name="图片 9">
            <a:extLst>
              <a:ext uri="{FF2B5EF4-FFF2-40B4-BE49-F238E27FC236}">
                <a16:creationId xmlns:a16="http://schemas.microsoft.com/office/drawing/2014/main" id="{4570929E-37B1-8E4F-BA7E-759B32AC8BCF}"/>
              </a:ext>
            </a:extLst>
          </p:cNvPr>
          <p:cNvPicPr>
            <a:picLocks noChangeAspect="1"/>
          </p:cNvPicPr>
          <p:nvPr/>
        </p:nvPicPr>
        <p:blipFill>
          <a:blip r:embed="rId3"/>
          <a:stretch>
            <a:fillRect/>
          </a:stretch>
        </p:blipFill>
        <p:spPr>
          <a:xfrm>
            <a:off x="7538541" y="4365104"/>
            <a:ext cx="3137523" cy="1938412"/>
          </a:xfrm>
          <a:prstGeom prst="rect">
            <a:avLst/>
          </a:prstGeom>
        </p:spPr>
      </p:pic>
    </p:spTree>
    <p:extLst>
      <p:ext uri="{BB962C8B-B14F-4D97-AF65-F5344CB8AC3E}">
        <p14:creationId xmlns:p14="http://schemas.microsoft.com/office/powerpoint/2010/main" val="4144472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11389F3-C3A3-6342-8A94-2B9B21AA0150}"/>
              </a:ext>
            </a:extLst>
          </p:cNvPr>
          <p:cNvSpPr>
            <a:spLocks noGrp="1"/>
          </p:cNvSpPr>
          <p:nvPr>
            <p:ph type="title"/>
          </p:nvPr>
        </p:nvSpPr>
        <p:spPr/>
        <p:txBody>
          <a:bodyPr/>
          <a:lstStyle/>
          <a:p>
            <a:r>
              <a:rPr lang="en-US" altLang="zh-CN" dirty="0"/>
              <a:t>Padding Vocabulary Size – Projection Layer Example</a:t>
            </a:r>
            <a:endParaRPr lang="zh-CN" altLang="en-US" dirty="0"/>
          </a:p>
        </p:txBody>
      </p:sp>
      <p:sp>
        <p:nvSpPr>
          <p:cNvPr id="6" name="内容占位符 5">
            <a:extLst>
              <a:ext uri="{FF2B5EF4-FFF2-40B4-BE49-F238E27FC236}">
                <a16:creationId xmlns:a16="http://schemas.microsoft.com/office/drawing/2014/main" id="{6A5E57FD-79EA-D543-AB60-CEF342E03B24}"/>
              </a:ext>
            </a:extLst>
          </p:cNvPr>
          <p:cNvSpPr>
            <a:spLocks noGrp="1"/>
          </p:cNvSpPr>
          <p:nvPr>
            <p:ph sz="half" idx="1"/>
          </p:nvPr>
        </p:nvSpPr>
        <p:spPr/>
        <p:txBody>
          <a:bodyPr/>
          <a:lstStyle/>
          <a:p>
            <a:r>
              <a:rPr lang="en-US" altLang="zh-CN" dirty="0"/>
              <a:t>Figure 1 shows a simplified representation of a Transformer network. The network outputs a vector containing a probability for each token in the vocabulary. This vector of probabilities is produced using the softmax function over the outputs from a fully-connected layer, which we’ll call the projection layer. The number of outputs of this layer is equal to the vocabulary size, often in excess of 30,000. Given the heavyweight computation involved, it’s important to ensure effective Tensor Core use.</a:t>
            </a:r>
          </a:p>
          <a:p>
            <a:r>
              <a:rPr lang="en-US" altLang="zh-CN" dirty="0"/>
              <a:t>Figure 2 shows the performance of one such projection layer, with 1024 inputs and a batch size of 5120, training on FP16 data on a Volta Tesla V100. Suppose we are using the combined English-German training datasets for the </a:t>
            </a:r>
            <a:r>
              <a:rPr lang="en-US" altLang="zh-CN" dirty="0">
                <a:hlinkClick r:id="rId2"/>
              </a:rPr>
              <a:t>WMT14 task</a:t>
            </a:r>
            <a:r>
              <a:rPr lang="en-US" altLang="zh-CN" dirty="0"/>
              <a:t>, which have a vocabulary size of 33708. Simply padding the vocabulary size to the next multiple of 8 activates Tensor Cores and improves throughput significantly</a:t>
            </a:r>
            <a:br>
              <a:rPr lang="en-US" altLang="zh-CN" dirty="0"/>
            </a:br>
            <a:endParaRPr lang="zh-CN" altLang="en-US" dirty="0"/>
          </a:p>
        </p:txBody>
      </p:sp>
    </p:spTree>
    <p:extLst>
      <p:ext uri="{BB962C8B-B14F-4D97-AF65-F5344CB8AC3E}">
        <p14:creationId xmlns:p14="http://schemas.microsoft.com/office/powerpoint/2010/main" val="3712803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11389F3-C3A3-6342-8A94-2B9B21AA0150}"/>
              </a:ext>
            </a:extLst>
          </p:cNvPr>
          <p:cNvSpPr>
            <a:spLocks noGrp="1"/>
          </p:cNvSpPr>
          <p:nvPr>
            <p:ph type="title"/>
          </p:nvPr>
        </p:nvSpPr>
        <p:spPr/>
        <p:txBody>
          <a:bodyPr/>
          <a:lstStyle/>
          <a:p>
            <a:r>
              <a:rPr lang="en-US" altLang="zh-CN" dirty="0"/>
              <a:t>Padding Vocabulary Size – Projection Layer Example</a:t>
            </a:r>
            <a:endParaRPr lang="zh-CN" altLang="en-US" dirty="0"/>
          </a:p>
        </p:txBody>
      </p:sp>
      <p:pic>
        <p:nvPicPr>
          <p:cNvPr id="4" name="图片 3">
            <a:extLst>
              <a:ext uri="{FF2B5EF4-FFF2-40B4-BE49-F238E27FC236}">
                <a16:creationId xmlns:a16="http://schemas.microsoft.com/office/drawing/2014/main" id="{BEF593AC-73BD-A645-9FEC-17FEC9F75009}"/>
              </a:ext>
            </a:extLst>
          </p:cNvPr>
          <p:cNvPicPr>
            <a:picLocks noChangeAspect="1"/>
          </p:cNvPicPr>
          <p:nvPr/>
        </p:nvPicPr>
        <p:blipFill>
          <a:blip r:embed="rId2"/>
          <a:stretch>
            <a:fillRect/>
          </a:stretch>
        </p:blipFill>
        <p:spPr>
          <a:xfrm>
            <a:off x="481757" y="1844824"/>
            <a:ext cx="3962400" cy="1028700"/>
          </a:xfrm>
          <a:prstGeom prst="rect">
            <a:avLst/>
          </a:prstGeom>
        </p:spPr>
      </p:pic>
      <p:pic>
        <p:nvPicPr>
          <p:cNvPr id="7" name="图片 6">
            <a:extLst>
              <a:ext uri="{FF2B5EF4-FFF2-40B4-BE49-F238E27FC236}">
                <a16:creationId xmlns:a16="http://schemas.microsoft.com/office/drawing/2014/main" id="{F3C063DD-D486-8148-91A0-A9A810A90906}"/>
              </a:ext>
            </a:extLst>
          </p:cNvPr>
          <p:cNvPicPr>
            <a:picLocks noChangeAspect="1"/>
          </p:cNvPicPr>
          <p:nvPr/>
        </p:nvPicPr>
        <p:blipFill>
          <a:blip r:embed="rId3"/>
          <a:stretch>
            <a:fillRect/>
          </a:stretch>
        </p:blipFill>
        <p:spPr>
          <a:xfrm>
            <a:off x="5090269" y="1628800"/>
            <a:ext cx="5905500" cy="4076700"/>
          </a:xfrm>
          <a:prstGeom prst="rect">
            <a:avLst/>
          </a:prstGeom>
        </p:spPr>
      </p:pic>
    </p:spTree>
    <p:extLst>
      <p:ext uri="{BB962C8B-B14F-4D97-AF65-F5344CB8AC3E}">
        <p14:creationId xmlns:p14="http://schemas.microsoft.com/office/powerpoint/2010/main" val="4216819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57C2C-FE45-6D45-A281-EBD535113528}"/>
              </a:ext>
            </a:extLst>
          </p:cNvPr>
          <p:cNvSpPr>
            <a:spLocks noGrp="1"/>
          </p:cNvSpPr>
          <p:nvPr>
            <p:ph type="title"/>
          </p:nvPr>
        </p:nvSpPr>
        <p:spPr/>
        <p:txBody>
          <a:bodyPr/>
          <a:lstStyle/>
          <a:p>
            <a:r>
              <a:rPr kumimoji="1" lang="en-US" altLang="zh-CN" dirty="0"/>
              <a:t>Summary</a:t>
            </a:r>
            <a:r>
              <a:rPr kumimoji="1" lang="zh-CN" altLang="en-US" dirty="0"/>
              <a:t> 总结</a:t>
            </a:r>
          </a:p>
        </p:txBody>
      </p:sp>
      <p:pic>
        <p:nvPicPr>
          <p:cNvPr id="5" name="图片 4">
            <a:extLst>
              <a:ext uri="{FF2B5EF4-FFF2-40B4-BE49-F238E27FC236}">
                <a16:creationId xmlns:a16="http://schemas.microsoft.com/office/drawing/2014/main" id="{82DB9842-79A3-4B4F-8F2D-AB1FDD0BD539}"/>
              </a:ext>
            </a:extLst>
          </p:cNvPr>
          <p:cNvPicPr>
            <a:picLocks noChangeAspect="1"/>
          </p:cNvPicPr>
          <p:nvPr/>
        </p:nvPicPr>
        <p:blipFill>
          <a:blip r:embed="rId2"/>
          <a:stretch>
            <a:fillRect/>
          </a:stretch>
        </p:blipFill>
        <p:spPr>
          <a:xfrm>
            <a:off x="2065933" y="1412776"/>
            <a:ext cx="7776864" cy="4662925"/>
          </a:xfrm>
          <a:prstGeom prst="rect">
            <a:avLst/>
          </a:prstGeom>
        </p:spPr>
      </p:pic>
    </p:spTree>
    <p:extLst>
      <p:ext uri="{BB962C8B-B14F-4D97-AF65-F5344CB8AC3E}">
        <p14:creationId xmlns:p14="http://schemas.microsoft.com/office/powerpoint/2010/main" val="62343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462A6BA-7558-4B4A-B2AE-350B0E125CEF}"/>
              </a:ext>
            </a:extLst>
          </p:cNvPr>
          <p:cNvSpPr>
            <a:spLocks noGrp="1"/>
          </p:cNvSpPr>
          <p:nvPr>
            <p:ph type="title"/>
          </p:nvPr>
        </p:nvSpPr>
        <p:spPr/>
        <p:txBody>
          <a:bodyPr/>
          <a:lstStyle/>
          <a:p>
            <a:r>
              <a:rPr lang="en-US" altLang="zh-CN" dirty="0"/>
              <a:t>Reference</a:t>
            </a:r>
            <a:r>
              <a:rPr lang="zh-CN" altLang="en-US" dirty="0"/>
              <a:t> 引用</a:t>
            </a:r>
            <a:r>
              <a:rPr lang="en-US" altLang="zh-CN" dirty="0"/>
              <a:t>&amp;</a:t>
            </a:r>
            <a:r>
              <a:rPr lang="zh-CN" altLang="en-US" dirty="0"/>
              <a:t>参考</a:t>
            </a:r>
          </a:p>
        </p:txBody>
      </p:sp>
      <p:sp>
        <p:nvSpPr>
          <p:cNvPr id="5" name="内容占位符 4">
            <a:extLst>
              <a:ext uri="{FF2B5EF4-FFF2-40B4-BE49-F238E27FC236}">
                <a16:creationId xmlns:a16="http://schemas.microsoft.com/office/drawing/2014/main" id="{994844B2-C912-F74E-91E5-81709FD9C89A}"/>
              </a:ext>
            </a:extLst>
          </p:cNvPr>
          <p:cNvSpPr>
            <a:spLocks noGrp="1"/>
          </p:cNvSpPr>
          <p:nvPr>
            <p:ph sz="half" idx="1"/>
          </p:nvPr>
        </p:nvSpPr>
        <p:spPr>
          <a:xfrm>
            <a:off x="481757" y="1484784"/>
            <a:ext cx="11091370" cy="4525736"/>
          </a:xfrm>
        </p:spPr>
        <p:txBody>
          <a:bodyPr/>
          <a:lstStyle/>
          <a:p>
            <a:r>
              <a:rPr lang="en-US" altLang="zh-CN" dirty="0">
                <a:hlinkClick r:id="rId2"/>
              </a:rPr>
              <a:t>https://zhuanlan.zhihu.com/p/620257581</a:t>
            </a:r>
            <a:r>
              <a:rPr lang="zh-CN" altLang="en-US" dirty="0"/>
              <a:t> 大佬们，</a:t>
            </a:r>
            <a:r>
              <a:rPr lang="en-US" altLang="zh-CN" dirty="0"/>
              <a:t>A100</a:t>
            </a:r>
            <a:r>
              <a:rPr lang="zh-CN" altLang="en-US" dirty="0"/>
              <a:t>显卡上的</a:t>
            </a:r>
            <a:r>
              <a:rPr lang="en-US" altLang="zh-CN" dirty="0"/>
              <a:t>tensorcore</a:t>
            </a:r>
            <a:r>
              <a:rPr lang="zh-CN" altLang="en-US" dirty="0"/>
              <a:t>有自己的私有寄存器</a:t>
            </a:r>
            <a:endParaRPr lang="en-US" altLang="zh-CN" dirty="0"/>
          </a:p>
          <a:p>
            <a:r>
              <a:rPr lang="en-US" altLang="zh-CN" dirty="0">
                <a:hlinkClick r:id="rId3"/>
              </a:rPr>
              <a:t>https://old.hotchips.org/wp-content/uploads/hc_archives/hc29/HC29.21-Monday-Pub/HC29.21.10-GPU-Gaming-Pub/HC29.21.132-Volta-Choquette-NVIDIA-Final3.pdf</a:t>
            </a:r>
            <a:endParaRPr lang="en-US" altLang="zh-CN" dirty="0"/>
          </a:p>
          <a:p>
            <a:r>
              <a:rPr lang="en-US" altLang="zh-CN" dirty="0">
                <a:hlinkClick r:id="rId4"/>
              </a:rPr>
              <a:t>https://ieeexplore.ieee.org/author/37086370271</a:t>
            </a:r>
            <a:endParaRPr lang="en-US" altLang="zh-CN" dirty="0"/>
          </a:p>
          <a:p>
            <a:r>
              <a:rPr lang="en-US" altLang="zh-CN" dirty="0">
                <a:hlinkClick r:id="rId5"/>
              </a:rPr>
              <a:t>https://www.computer.org/csdl/proceedings-article/hcs/2019/08875651/1ehCtCN4SUE</a:t>
            </a:r>
            <a:endParaRPr lang="en-US" altLang="zh-CN" dirty="0"/>
          </a:p>
          <a:p>
            <a:r>
              <a:rPr lang="en-US" altLang="zh-CN" dirty="0">
                <a:hlinkClick r:id="rId6"/>
              </a:rPr>
              <a:t>https://resources.nvidia.com/en-us-genomics-ep/ampere-architecture-white-paper</a:t>
            </a:r>
            <a:endParaRPr lang="en-US" altLang="zh-CN" dirty="0"/>
          </a:p>
          <a:p>
            <a:r>
              <a:rPr lang="en-US" altLang="zh-CN" dirty="0">
                <a:hlinkClick r:id="rId7"/>
              </a:rPr>
              <a:t>https://developer.nvidia.com/blog/nvidia-hopper-architecture-in-depth/</a:t>
            </a:r>
            <a:endParaRPr lang="en-US" altLang="zh-CN" dirty="0"/>
          </a:p>
          <a:p>
            <a:endParaRPr lang="zh-CN" altLang="en-US" dirty="0"/>
          </a:p>
        </p:txBody>
      </p:sp>
    </p:spTree>
    <p:extLst>
      <p:ext uri="{BB962C8B-B14F-4D97-AF65-F5344CB8AC3E}">
        <p14:creationId xmlns:p14="http://schemas.microsoft.com/office/powerpoint/2010/main" val="33327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377285" y="1484784"/>
            <a:ext cx="4761656" cy="4392488"/>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14350" indent="-514350">
              <a:buFont typeface="+mj-lt"/>
              <a:buAutoNum type="arabicPeriod" startAt="3"/>
            </a:pP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图形处理</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逻辑模块划分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算法到 </a:t>
            </a: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硬件</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的软件栈</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图形流水线基础</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流水线不可编译单元</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光线跟踪流水线</a:t>
            </a:r>
            <a:endParaRPr lang="en-US" altLang="zh-CN" sz="2400" dirty="0">
              <a:solidFill>
                <a:srgbClr val="374154"/>
              </a:solidFill>
              <a:latin typeface="Gill Sans MT" panose="020B0502020104020203" pitchFamily="34" charset="0"/>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412776"/>
            <a:ext cx="4761656" cy="4680520"/>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硬件基础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工作原理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编程本质</a:t>
            </a:r>
            <a:endParaRPr lang="en-US" altLang="zh-CN" sz="2800" b="1" dirty="0">
              <a:solidFill>
                <a:srgbClr val="374154"/>
              </a:solidFill>
              <a:latin typeface="Gill Sans MT" panose="020B0502020104020203" pitchFamily="34" charset="0"/>
            </a:endParaRPr>
          </a:p>
          <a:p>
            <a:pPr marL="457200" indent="-457200">
              <a:buFont typeface="+mj-lt"/>
              <a:buAutoNum type="arabicPeriod"/>
            </a:pPr>
            <a:r>
              <a:rPr lang="zh-CN" altLang="en-US" sz="2800" b="1" dirty="0">
                <a:solidFill>
                  <a:srgbClr val="374154"/>
                </a:solidFill>
                <a:latin typeface="Gill Sans MT" panose="020B0502020104020203" pitchFamily="34" charset="0"/>
              </a:rPr>
              <a:t>英伟达 </a:t>
            </a: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架构</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基础概念</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从 </a:t>
            </a:r>
            <a:r>
              <a:rPr lang="en-US" altLang="zh-CN" sz="2400" dirty="0">
                <a:solidFill>
                  <a:srgbClr val="374154"/>
                </a:solidFill>
                <a:latin typeface="Gill Sans MT" panose="020B0502020104020203" pitchFamily="34" charset="0"/>
              </a:rPr>
              <a:t>Fermi</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Volta</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Turing</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Hopper</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91D150"/>
                </a:solidFill>
                <a:latin typeface="Gill Sans MT" panose="020B0502020104020203" pitchFamily="34" charset="0"/>
              </a:rPr>
              <a:t>Tensor</a:t>
            </a:r>
            <a:r>
              <a:rPr lang="zh-CN" altLang="en-US" sz="2400" dirty="0">
                <a:solidFill>
                  <a:srgbClr val="91D150"/>
                </a:solidFill>
                <a:latin typeface="Gill Sans MT" panose="020B0502020104020203" pitchFamily="34" charset="0"/>
              </a:rPr>
              <a:t> </a:t>
            </a:r>
            <a:r>
              <a:rPr lang="en-US" altLang="zh-CN" sz="2400" dirty="0">
                <a:solidFill>
                  <a:srgbClr val="91D150"/>
                </a:solidFill>
                <a:latin typeface="Gill Sans MT" panose="020B0502020104020203" pitchFamily="34" charset="0"/>
              </a:rPr>
              <a:t>Code</a:t>
            </a:r>
            <a:r>
              <a:rPr lang="zh-CN" altLang="en-US" sz="2400" dirty="0">
                <a:solidFill>
                  <a:srgbClr val="91D150"/>
                </a:solidFill>
                <a:latin typeface="Gill Sans MT" panose="020B0502020104020203" pitchFamily="34" charset="0"/>
              </a:rPr>
              <a:t> 和 </a:t>
            </a:r>
            <a:r>
              <a:rPr lang="en-US" altLang="zh-CN" sz="2400" dirty="0">
                <a:solidFill>
                  <a:srgbClr val="91D150"/>
                </a:solidFill>
                <a:latin typeface="Gill Sans MT" panose="020B0502020104020203" pitchFamily="34" charset="0"/>
              </a:rPr>
              <a:t>NVLink</a:t>
            </a:r>
            <a:r>
              <a:rPr lang="zh-CN" altLang="en-US" sz="2400" dirty="0">
                <a:solidFill>
                  <a:srgbClr val="91D150"/>
                </a:solidFill>
                <a:latin typeface="Gill Sans MT" panose="020B0502020104020203" pitchFamily="34" charset="0"/>
              </a:rPr>
              <a:t> 详解</a:t>
            </a:r>
            <a:endParaRPr lang="en-US" altLang="zh-CN" sz="2800" dirty="0">
              <a:solidFill>
                <a:srgbClr val="91D150"/>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2453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 工作原理</a:t>
            </a:r>
          </a:p>
          <a:p>
            <a:pPr lvl="1"/>
            <a:r>
              <a:rPr lang="en-US" altLang="zh-CN" sz="2000" dirty="0">
                <a:solidFill>
                  <a:srgbClr val="374154"/>
                </a:solidFill>
                <a:latin typeface="Gill Sans MT" panose="020B0502020104020203" pitchFamily="34" charset="0"/>
              </a:rPr>
              <a:t>Training</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and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Inference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训练和推理服务的区别</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What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is</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inference system</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什么是推理系统</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Optimization objectives and constraints</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推理系统优化目标与约束</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Difference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bet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inference system</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and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engine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推理系统与推理引擎</a:t>
            </a: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D6863C1-5AD9-194D-9858-99FCF96C8A12}"/>
              </a:ext>
            </a:extLst>
          </p:cNvPr>
          <p:cNvSpPr>
            <a:spLocks noGrp="1"/>
          </p:cNvSpPr>
          <p:nvPr>
            <p:ph type="title"/>
          </p:nvPr>
        </p:nvSpPr>
        <p:spPr/>
        <p:txBody>
          <a:bodyPr/>
          <a:lstStyle/>
          <a:p>
            <a:r>
              <a:rPr lang="en-US" altLang="zh-CN" dirty="0"/>
              <a:t>Volta</a:t>
            </a:r>
            <a:r>
              <a:rPr lang="zh-CN" altLang="en-US" dirty="0"/>
              <a:t> 架构第一代 </a:t>
            </a:r>
            <a:r>
              <a:rPr lang="en-US" altLang="zh-CN" dirty="0"/>
              <a:t>Tensor</a:t>
            </a:r>
            <a:r>
              <a:rPr lang="zh-CN" altLang="en-US" dirty="0"/>
              <a:t> </a:t>
            </a:r>
            <a:r>
              <a:rPr lang="en-US" altLang="zh-CN" dirty="0"/>
              <a:t>Core</a:t>
            </a:r>
            <a:endParaRPr lang="zh-CN" altLang="en-US" dirty="0"/>
          </a:p>
        </p:txBody>
      </p:sp>
      <p:pic>
        <p:nvPicPr>
          <p:cNvPr id="8" name="图片 7">
            <a:extLst>
              <a:ext uri="{FF2B5EF4-FFF2-40B4-BE49-F238E27FC236}">
                <a16:creationId xmlns:a16="http://schemas.microsoft.com/office/drawing/2014/main" id="{822D3D7F-444B-1149-B749-356FC36A759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47517" y="1340768"/>
            <a:ext cx="8611504" cy="5026016"/>
          </a:xfrm>
          <a:prstGeom prst="rect">
            <a:avLst/>
          </a:prstGeom>
        </p:spPr>
      </p:pic>
      <p:sp>
        <p:nvSpPr>
          <p:cNvPr id="10" name="内容占位符 2">
            <a:extLst>
              <a:ext uri="{FF2B5EF4-FFF2-40B4-BE49-F238E27FC236}">
                <a16:creationId xmlns:a16="http://schemas.microsoft.com/office/drawing/2014/main" id="{96A85A8D-5942-524F-8EE8-8BC19768D8D4}"/>
              </a:ext>
            </a:extLst>
          </p:cNvPr>
          <p:cNvSpPr>
            <a:spLocks noGrp="1"/>
          </p:cNvSpPr>
          <p:nvPr>
            <p:ph sz="half" idx="1"/>
          </p:nvPr>
        </p:nvSpPr>
        <p:spPr>
          <a:xfrm>
            <a:off x="409749" y="1340768"/>
            <a:ext cx="3026474" cy="4908274"/>
          </a:xfrm>
        </p:spPr>
        <p:txBody>
          <a:bodyPr anchor="ctr"/>
          <a:lstStyle/>
          <a:p>
            <a:r>
              <a:rPr kumimoji="1" lang="en-US" altLang="zh-CN" dirty="0">
                <a:latin typeface="Gill Sans MT" panose="020B0502020104020203" pitchFamily="34" charset="0"/>
              </a:rPr>
              <a:t>SM </a:t>
            </a:r>
            <a:r>
              <a:rPr kumimoji="1" lang="zh-CN" altLang="en-US" dirty="0">
                <a:latin typeface="Gill Sans MT" panose="020B0502020104020203" pitchFamily="34" charset="0"/>
              </a:rPr>
              <a:t>中包含：</a:t>
            </a:r>
          </a:p>
          <a:p>
            <a:pPr marL="582006" lvl="1" indent="-342900">
              <a:buFont typeface="+mj-lt"/>
              <a:buAutoNum type="arabicPeriod"/>
            </a:pPr>
            <a:r>
              <a:rPr kumimoji="1" lang="en-US" altLang="zh-CN" dirty="0">
                <a:latin typeface="Gill Sans MT" panose="020B0502020104020203" pitchFamily="34" charset="0"/>
              </a:rPr>
              <a:t>4 </a:t>
            </a:r>
            <a:r>
              <a:rPr kumimoji="1" lang="zh-CN" altLang="en-US" dirty="0">
                <a:latin typeface="Gill Sans MT" panose="020B0502020104020203" pitchFamily="34" charset="0"/>
              </a:rPr>
              <a:t>个 </a:t>
            </a:r>
            <a:r>
              <a:rPr kumimoji="1" lang="en-US" altLang="zh-CN" dirty="0">
                <a:latin typeface="Gill Sans MT" panose="020B0502020104020203" pitchFamily="34" charset="0"/>
              </a:rPr>
              <a:t>Warp Scheduler</a:t>
            </a:r>
          </a:p>
          <a:p>
            <a:pPr marL="582006" lvl="1" indent="-342900">
              <a:buFont typeface="+mj-lt"/>
              <a:buAutoNum type="arabicPeriod"/>
            </a:pPr>
            <a:r>
              <a:rPr kumimoji="1" lang="en-US" altLang="zh-CN" dirty="0">
                <a:latin typeface="Gill Sans MT" panose="020B0502020104020203" pitchFamily="34" charset="0"/>
              </a:rPr>
              <a:t>4 </a:t>
            </a:r>
            <a:r>
              <a:rPr kumimoji="1" lang="zh-CN" altLang="en-US" dirty="0">
                <a:latin typeface="Gill Sans MT" panose="020B0502020104020203" pitchFamily="34" charset="0"/>
              </a:rPr>
              <a:t>个 </a:t>
            </a:r>
            <a:r>
              <a:rPr kumimoji="1" lang="en-US" altLang="zh-CN" dirty="0">
                <a:latin typeface="Gill Sans MT" panose="020B0502020104020203" pitchFamily="34" charset="0"/>
              </a:rPr>
              <a:t>Dispatch Unit</a:t>
            </a:r>
          </a:p>
          <a:p>
            <a:pPr marL="582006" lvl="1" indent="-342900">
              <a:buFont typeface="+mj-lt"/>
              <a:buAutoNum type="arabicPeriod"/>
            </a:pPr>
            <a:r>
              <a:rPr kumimoji="1" lang="en-US" altLang="zh-CN" dirty="0">
                <a:latin typeface="Gill Sans MT" panose="020B0502020104020203" pitchFamily="34" charset="0"/>
              </a:rPr>
              <a:t>64 </a:t>
            </a:r>
            <a:r>
              <a:rPr kumimoji="1" lang="zh-CN" altLang="en-US" dirty="0">
                <a:latin typeface="Gill Sans MT" panose="020B0502020104020203" pitchFamily="34" charset="0"/>
              </a:rPr>
              <a:t>个 </a:t>
            </a:r>
            <a:r>
              <a:rPr kumimoji="1" lang="en-US" altLang="zh-CN" dirty="0">
                <a:latin typeface="Gill Sans MT" panose="020B0502020104020203" pitchFamily="34" charset="0"/>
              </a:rPr>
              <a:t>FP32 Core</a:t>
            </a:r>
            <a:endParaRPr kumimoji="1" lang="zh-CN" altLang="en-US" dirty="0">
              <a:latin typeface="Gill Sans MT" panose="020B0502020104020203" pitchFamily="34" charset="0"/>
            </a:endParaRPr>
          </a:p>
          <a:p>
            <a:pPr marL="582006" lvl="1" indent="-342900">
              <a:buFont typeface="+mj-lt"/>
              <a:buAutoNum type="arabicPeriod"/>
            </a:pPr>
            <a:r>
              <a:rPr kumimoji="1" lang="en-US" altLang="zh-CN" dirty="0">
                <a:latin typeface="Gill Sans MT" panose="020B0502020104020203" pitchFamily="34" charset="0"/>
              </a:rPr>
              <a:t>64 </a:t>
            </a:r>
            <a:r>
              <a:rPr kumimoji="1" lang="zh-CN" altLang="en-US" dirty="0">
                <a:latin typeface="Gill Sans MT" panose="020B0502020104020203" pitchFamily="34" charset="0"/>
              </a:rPr>
              <a:t>个 </a:t>
            </a:r>
            <a:r>
              <a:rPr kumimoji="1" lang="en-US" altLang="zh-CN" dirty="0">
                <a:latin typeface="Gill Sans MT" panose="020B0502020104020203" pitchFamily="34" charset="0"/>
              </a:rPr>
              <a:t>INT32 Core</a:t>
            </a:r>
            <a:endParaRPr kumimoji="1" lang="zh-CN" altLang="en-US" dirty="0">
              <a:latin typeface="Gill Sans MT" panose="020B0502020104020203" pitchFamily="34" charset="0"/>
            </a:endParaRPr>
          </a:p>
          <a:p>
            <a:pPr marL="582006" lvl="1" indent="-342900">
              <a:buFont typeface="+mj-lt"/>
              <a:buAutoNum type="arabicPeriod"/>
            </a:pPr>
            <a:r>
              <a:rPr kumimoji="1" lang="en-US" altLang="zh-CN" dirty="0">
                <a:latin typeface="Gill Sans MT" panose="020B0502020104020203" pitchFamily="34" charset="0"/>
              </a:rPr>
              <a:t>32 </a:t>
            </a:r>
            <a:r>
              <a:rPr kumimoji="1" lang="zh-CN" altLang="en-US" dirty="0">
                <a:latin typeface="Gill Sans MT" panose="020B0502020104020203" pitchFamily="34" charset="0"/>
              </a:rPr>
              <a:t>个 </a:t>
            </a:r>
            <a:r>
              <a:rPr kumimoji="1" lang="en-US" altLang="zh-CN" dirty="0">
                <a:latin typeface="Gill Sans MT" panose="020B0502020104020203" pitchFamily="34" charset="0"/>
              </a:rPr>
              <a:t>FP64 Core</a:t>
            </a:r>
            <a:endParaRPr kumimoji="1" lang="zh-CN" altLang="en-US" dirty="0">
              <a:latin typeface="Gill Sans MT" panose="020B0502020104020203" pitchFamily="34" charset="0"/>
            </a:endParaRPr>
          </a:p>
          <a:p>
            <a:pPr marL="582006" lvl="1" indent="-342900">
              <a:buFont typeface="+mj-lt"/>
              <a:buAutoNum type="arabicPeriod"/>
            </a:pPr>
            <a:r>
              <a:rPr kumimoji="1" lang="en-US" altLang="zh-CN" dirty="0">
                <a:latin typeface="Gill Sans MT" panose="020B0502020104020203" pitchFamily="34" charset="0"/>
              </a:rPr>
              <a:t>8 </a:t>
            </a:r>
            <a:r>
              <a:rPr kumimoji="1" lang="zh-CN" altLang="en-US" dirty="0">
                <a:latin typeface="Gill Sans MT" panose="020B0502020104020203" pitchFamily="34" charset="0"/>
              </a:rPr>
              <a:t>个 </a:t>
            </a:r>
            <a:r>
              <a:rPr kumimoji="1" lang="en-US" altLang="zh-CN" dirty="0">
                <a:latin typeface="Gill Sans MT" panose="020B0502020104020203" pitchFamily="34" charset="0"/>
              </a:rPr>
              <a:t>Tensor Core</a:t>
            </a:r>
            <a:endParaRPr kumimoji="1" lang="zh-CN" altLang="en-US" dirty="0">
              <a:latin typeface="Gill Sans MT" panose="020B0502020104020203" pitchFamily="34" charset="0"/>
            </a:endParaRPr>
          </a:p>
          <a:p>
            <a:pPr marL="582006" lvl="1" indent="-342900">
              <a:buFont typeface="+mj-lt"/>
              <a:buAutoNum type="arabicPeriod"/>
            </a:pPr>
            <a:r>
              <a:rPr kumimoji="1" lang="en-US" altLang="zh-CN" dirty="0">
                <a:latin typeface="Gill Sans MT" panose="020B0502020104020203" pitchFamily="34" charset="0"/>
              </a:rPr>
              <a:t>32 </a:t>
            </a:r>
            <a:r>
              <a:rPr kumimoji="1" lang="zh-CN" altLang="en-US" dirty="0">
                <a:latin typeface="Gill Sans MT" panose="020B0502020104020203" pitchFamily="34" charset="0"/>
              </a:rPr>
              <a:t>个 </a:t>
            </a:r>
            <a:r>
              <a:rPr kumimoji="1" lang="en-US" altLang="zh-CN" dirty="0">
                <a:latin typeface="Gill Sans MT" panose="020B0502020104020203" pitchFamily="34" charset="0"/>
              </a:rPr>
              <a:t>LD/ST Unit</a:t>
            </a:r>
            <a:endParaRPr kumimoji="1" lang="zh-CN" altLang="en-US" dirty="0">
              <a:latin typeface="Gill Sans MT" panose="020B0502020104020203" pitchFamily="34" charset="0"/>
            </a:endParaRPr>
          </a:p>
          <a:p>
            <a:pPr marL="582006" lvl="1" indent="-342900">
              <a:buFont typeface="+mj-lt"/>
              <a:buAutoNum type="arabicPeriod"/>
            </a:pPr>
            <a:r>
              <a:rPr kumimoji="1" lang="en-US" altLang="zh-CN" dirty="0">
                <a:latin typeface="Gill Sans MT" panose="020B0502020104020203" pitchFamily="34" charset="0"/>
              </a:rPr>
              <a:t>4 </a:t>
            </a:r>
            <a:r>
              <a:rPr kumimoji="1" lang="zh-CN" altLang="en-US" dirty="0">
                <a:latin typeface="Gill Sans MT" panose="020B0502020104020203" pitchFamily="34" charset="0"/>
              </a:rPr>
              <a:t>个 </a:t>
            </a:r>
            <a:r>
              <a:rPr kumimoji="1" lang="en-US" altLang="zh-CN" dirty="0">
                <a:latin typeface="Gill Sans MT" panose="020B0502020104020203" pitchFamily="34" charset="0"/>
              </a:rPr>
              <a:t>SFU</a:t>
            </a:r>
            <a:endParaRPr kumimoji="1" lang="zh-CN" altLang="en-US" sz="2000" dirty="0">
              <a:latin typeface="Gill Sans MT" panose="020B0502020104020203" pitchFamily="34" charset="0"/>
            </a:endParaRPr>
          </a:p>
        </p:txBody>
      </p:sp>
    </p:spTree>
    <p:extLst>
      <p:ext uri="{BB962C8B-B14F-4D97-AF65-F5344CB8AC3E}">
        <p14:creationId xmlns:p14="http://schemas.microsoft.com/office/powerpoint/2010/main" val="3682228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65A96E-7525-DA4E-AF25-FE826435DB0D}"/>
              </a:ext>
            </a:extLst>
          </p:cNvPr>
          <p:cNvSpPr>
            <a:spLocks noGrp="1"/>
          </p:cNvSpPr>
          <p:nvPr>
            <p:ph type="title"/>
          </p:nvPr>
        </p:nvSpPr>
        <p:spPr/>
        <p:txBody>
          <a:bodyPr/>
          <a:lstStyle/>
          <a:p>
            <a:r>
              <a:rPr lang="en-US" altLang="zh-CN" dirty="0"/>
              <a:t>Volta</a:t>
            </a:r>
            <a:r>
              <a:rPr lang="zh-CN" altLang="en-US" dirty="0"/>
              <a:t> 架构第一代 </a:t>
            </a:r>
            <a:r>
              <a:rPr lang="en-US" altLang="zh-CN" dirty="0"/>
              <a:t>Tensor</a:t>
            </a:r>
            <a:r>
              <a:rPr lang="zh-CN" altLang="en-US" dirty="0"/>
              <a:t> </a:t>
            </a:r>
            <a:r>
              <a:rPr lang="en-US" altLang="zh-CN" dirty="0"/>
              <a:t>Core</a:t>
            </a:r>
            <a:endParaRPr kumimoji="1" lang="zh-CN" altLang="en-US" dirty="0"/>
          </a:p>
        </p:txBody>
      </p:sp>
      <p:sp>
        <p:nvSpPr>
          <p:cNvPr id="3" name="内容占位符 2">
            <a:extLst>
              <a:ext uri="{FF2B5EF4-FFF2-40B4-BE49-F238E27FC236}">
                <a16:creationId xmlns:a16="http://schemas.microsoft.com/office/drawing/2014/main" id="{B99C0DF3-11AD-AA42-A9BB-17A58A58CE0F}"/>
              </a:ext>
            </a:extLst>
          </p:cNvPr>
          <p:cNvSpPr>
            <a:spLocks noGrp="1"/>
          </p:cNvSpPr>
          <p:nvPr>
            <p:ph sz="half" idx="1"/>
          </p:nvPr>
        </p:nvSpPr>
        <p:spPr>
          <a:xfrm>
            <a:off x="481757" y="1495552"/>
            <a:ext cx="5978802" cy="4908274"/>
          </a:xfrm>
        </p:spPr>
        <p:txBody>
          <a:bodyPr/>
          <a:lstStyle/>
          <a:p>
            <a:r>
              <a:rPr kumimoji="1" lang="en-US" altLang="zh-CN" dirty="0">
                <a:latin typeface="Gill Sans MT" panose="020B0502020104020203" pitchFamily="34" charset="0"/>
              </a:rPr>
              <a:t>SM </a:t>
            </a:r>
            <a:r>
              <a:rPr kumimoji="1" lang="zh-CN" altLang="en-US" dirty="0">
                <a:latin typeface="Gill Sans MT" panose="020B0502020104020203" pitchFamily="34" charset="0"/>
              </a:rPr>
              <a:t>中包含：</a:t>
            </a:r>
          </a:p>
          <a:p>
            <a:pPr marL="582006" lvl="1" indent="-342900">
              <a:buFont typeface="+mj-lt"/>
              <a:buAutoNum type="arabicPeriod"/>
            </a:pPr>
            <a:r>
              <a:rPr kumimoji="1" lang="en-US" altLang="zh-CN" dirty="0">
                <a:latin typeface="Gill Sans MT" panose="020B0502020104020203" pitchFamily="34" charset="0"/>
              </a:rPr>
              <a:t>4 </a:t>
            </a:r>
            <a:r>
              <a:rPr kumimoji="1" lang="zh-CN" altLang="en-US" dirty="0">
                <a:latin typeface="Gill Sans MT" panose="020B0502020104020203" pitchFamily="34" charset="0"/>
              </a:rPr>
              <a:t>个 </a:t>
            </a:r>
            <a:r>
              <a:rPr kumimoji="1" lang="en-US" altLang="zh-CN" dirty="0">
                <a:latin typeface="Gill Sans MT" panose="020B0502020104020203" pitchFamily="34" charset="0"/>
              </a:rPr>
              <a:t>Warp Scheduler</a:t>
            </a:r>
            <a:r>
              <a:rPr kumimoji="1" lang="zh-CN" altLang="en-US" dirty="0">
                <a:latin typeface="Gill Sans MT" panose="020B0502020104020203" pitchFamily="34" charset="0"/>
              </a:rPr>
              <a:t>，</a:t>
            </a:r>
            <a:r>
              <a:rPr kumimoji="1" lang="en-US" altLang="zh-CN" dirty="0">
                <a:latin typeface="Gill Sans MT" panose="020B0502020104020203" pitchFamily="34" charset="0"/>
              </a:rPr>
              <a:t>4 </a:t>
            </a:r>
            <a:r>
              <a:rPr kumimoji="1" lang="zh-CN" altLang="en-US" dirty="0">
                <a:latin typeface="Gill Sans MT" panose="020B0502020104020203" pitchFamily="34" charset="0"/>
              </a:rPr>
              <a:t>个 </a:t>
            </a:r>
            <a:r>
              <a:rPr kumimoji="1" lang="en-US" altLang="zh-CN" dirty="0">
                <a:latin typeface="Gill Sans MT" panose="020B0502020104020203" pitchFamily="34" charset="0"/>
              </a:rPr>
              <a:t>Dispatch Unit</a:t>
            </a:r>
          </a:p>
          <a:p>
            <a:pPr marL="582006" lvl="1" indent="-342900">
              <a:buFont typeface="+mj-lt"/>
              <a:buAutoNum type="arabicPeriod"/>
            </a:pPr>
            <a:r>
              <a:rPr kumimoji="1" lang="en-US" altLang="zh-CN" dirty="0">
                <a:latin typeface="Gill Sans MT" panose="020B0502020104020203" pitchFamily="34" charset="0"/>
              </a:rPr>
              <a:t>64 </a:t>
            </a:r>
            <a:r>
              <a:rPr kumimoji="1" lang="zh-CN" altLang="en-US" dirty="0">
                <a:latin typeface="Gill Sans MT" panose="020B0502020104020203" pitchFamily="34" charset="0"/>
              </a:rPr>
              <a:t>个 </a:t>
            </a:r>
            <a:r>
              <a:rPr kumimoji="1" lang="en-US" altLang="zh-CN" dirty="0">
                <a:latin typeface="Gill Sans MT" panose="020B0502020104020203" pitchFamily="34" charset="0"/>
              </a:rPr>
              <a:t>FP32 Core</a:t>
            </a:r>
            <a:r>
              <a:rPr kumimoji="1" lang="zh-CN" altLang="en-US" dirty="0">
                <a:latin typeface="Gill Sans MT" panose="020B0502020104020203" pitchFamily="34" charset="0"/>
              </a:rPr>
              <a:t>（</a:t>
            </a:r>
            <a:r>
              <a:rPr kumimoji="1" lang="en-US" altLang="zh-CN" dirty="0">
                <a:latin typeface="Gill Sans MT" panose="020B0502020104020203" pitchFamily="34" charset="0"/>
              </a:rPr>
              <a:t>4 * 16</a:t>
            </a:r>
            <a:r>
              <a:rPr kumimoji="1" lang="zh-CN" altLang="en-US" dirty="0">
                <a:latin typeface="Gill Sans MT" panose="020B0502020104020203" pitchFamily="34" charset="0"/>
              </a:rPr>
              <a:t>）</a:t>
            </a:r>
          </a:p>
          <a:p>
            <a:pPr marL="582006" lvl="1" indent="-342900">
              <a:buFont typeface="+mj-lt"/>
              <a:buAutoNum type="arabicPeriod"/>
            </a:pPr>
            <a:r>
              <a:rPr kumimoji="1" lang="en-US" altLang="zh-CN" dirty="0">
                <a:latin typeface="Gill Sans MT" panose="020B0502020104020203" pitchFamily="34" charset="0"/>
              </a:rPr>
              <a:t>64 </a:t>
            </a:r>
            <a:r>
              <a:rPr kumimoji="1" lang="zh-CN" altLang="en-US" dirty="0">
                <a:latin typeface="Gill Sans MT" panose="020B0502020104020203" pitchFamily="34" charset="0"/>
              </a:rPr>
              <a:t>个 </a:t>
            </a:r>
            <a:r>
              <a:rPr kumimoji="1" lang="en-US" altLang="zh-CN" dirty="0">
                <a:latin typeface="Gill Sans MT" panose="020B0502020104020203" pitchFamily="34" charset="0"/>
              </a:rPr>
              <a:t>INT32 Core</a:t>
            </a:r>
            <a:r>
              <a:rPr kumimoji="1" lang="zh-CN" altLang="en-US" dirty="0">
                <a:latin typeface="Gill Sans MT" panose="020B0502020104020203" pitchFamily="34" charset="0"/>
              </a:rPr>
              <a:t>（</a:t>
            </a:r>
            <a:r>
              <a:rPr kumimoji="1" lang="en-US" altLang="zh-CN" dirty="0">
                <a:latin typeface="Gill Sans MT" panose="020B0502020104020203" pitchFamily="34" charset="0"/>
              </a:rPr>
              <a:t>4 * 16</a:t>
            </a:r>
            <a:r>
              <a:rPr kumimoji="1" lang="zh-CN" altLang="en-US" dirty="0">
                <a:latin typeface="Gill Sans MT" panose="020B0502020104020203" pitchFamily="34" charset="0"/>
              </a:rPr>
              <a:t>）</a:t>
            </a:r>
          </a:p>
          <a:p>
            <a:pPr marL="582006" lvl="1" indent="-342900">
              <a:buFont typeface="+mj-lt"/>
              <a:buAutoNum type="arabicPeriod"/>
            </a:pPr>
            <a:r>
              <a:rPr kumimoji="1" lang="en-US" altLang="zh-CN" dirty="0">
                <a:latin typeface="Gill Sans MT" panose="020B0502020104020203" pitchFamily="34" charset="0"/>
              </a:rPr>
              <a:t>32 </a:t>
            </a:r>
            <a:r>
              <a:rPr kumimoji="1" lang="zh-CN" altLang="en-US" dirty="0">
                <a:latin typeface="Gill Sans MT" panose="020B0502020104020203" pitchFamily="34" charset="0"/>
              </a:rPr>
              <a:t>个 </a:t>
            </a:r>
            <a:r>
              <a:rPr kumimoji="1" lang="en-US" altLang="zh-CN" dirty="0">
                <a:latin typeface="Gill Sans MT" panose="020B0502020104020203" pitchFamily="34" charset="0"/>
              </a:rPr>
              <a:t>FP64 Core</a:t>
            </a:r>
            <a:r>
              <a:rPr kumimoji="1" lang="zh-CN" altLang="en-US" dirty="0">
                <a:latin typeface="Gill Sans MT" panose="020B0502020104020203" pitchFamily="34" charset="0"/>
              </a:rPr>
              <a:t>（</a:t>
            </a:r>
            <a:r>
              <a:rPr kumimoji="1" lang="en-US" altLang="zh-CN" dirty="0">
                <a:latin typeface="Gill Sans MT" panose="020B0502020104020203" pitchFamily="34" charset="0"/>
              </a:rPr>
              <a:t>4 * 8</a:t>
            </a:r>
            <a:r>
              <a:rPr kumimoji="1" lang="zh-CN" altLang="en-US" dirty="0">
                <a:latin typeface="Gill Sans MT" panose="020B0502020104020203" pitchFamily="34" charset="0"/>
              </a:rPr>
              <a:t>）</a:t>
            </a:r>
          </a:p>
          <a:p>
            <a:pPr marL="582006" lvl="1" indent="-342900">
              <a:buFont typeface="+mj-lt"/>
              <a:buAutoNum type="arabicPeriod"/>
            </a:pPr>
            <a:r>
              <a:rPr kumimoji="1" lang="en-US" altLang="zh-CN" dirty="0">
                <a:latin typeface="Gill Sans MT" panose="020B0502020104020203" pitchFamily="34" charset="0"/>
              </a:rPr>
              <a:t>8 </a:t>
            </a:r>
            <a:r>
              <a:rPr kumimoji="1" lang="zh-CN" altLang="en-US" dirty="0">
                <a:latin typeface="Gill Sans MT" panose="020B0502020104020203" pitchFamily="34" charset="0"/>
              </a:rPr>
              <a:t>个 </a:t>
            </a:r>
            <a:r>
              <a:rPr kumimoji="1" lang="en-US" altLang="zh-CN" dirty="0">
                <a:latin typeface="Gill Sans MT" panose="020B0502020104020203" pitchFamily="34" charset="0"/>
              </a:rPr>
              <a:t>Tensor Core </a:t>
            </a:r>
            <a:r>
              <a:rPr kumimoji="1" lang="zh-CN" altLang="en-US" dirty="0">
                <a:latin typeface="Gill Sans MT" panose="020B0502020104020203" pitchFamily="34" charset="0"/>
              </a:rPr>
              <a:t>（</a:t>
            </a:r>
            <a:r>
              <a:rPr kumimoji="1" lang="en-US" altLang="zh-CN" dirty="0">
                <a:latin typeface="Gill Sans MT" panose="020B0502020104020203" pitchFamily="34" charset="0"/>
              </a:rPr>
              <a:t>4 * 2</a:t>
            </a:r>
            <a:r>
              <a:rPr kumimoji="1" lang="zh-CN" altLang="en-US" dirty="0">
                <a:latin typeface="Gill Sans MT" panose="020B0502020104020203" pitchFamily="34" charset="0"/>
              </a:rPr>
              <a:t>）</a:t>
            </a:r>
          </a:p>
          <a:p>
            <a:pPr marL="582006" lvl="1" indent="-342900">
              <a:buFont typeface="+mj-lt"/>
              <a:buAutoNum type="arabicPeriod"/>
            </a:pPr>
            <a:r>
              <a:rPr kumimoji="1" lang="en-US" altLang="zh-CN" dirty="0">
                <a:latin typeface="Gill Sans MT" panose="020B0502020104020203" pitchFamily="34" charset="0"/>
              </a:rPr>
              <a:t>32 </a:t>
            </a:r>
            <a:r>
              <a:rPr kumimoji="1" lang="zh-CN" altLang="en-US" dirty="0">
                <a:latin typeface="Gill Sans MT" panose="020B0502020104020203" pitchFamily="34" charset="0"/>
              </a:rPr>
              <a:t>个 </a:t>
            </a:r>
            <a:r>
              <a:rPr kumimoji="1" lang="en-US" altLang="zh-CN" dirty="0">
                <a:latin typeface="Gill Sans MT" panose="020B0502020104020203" pitchFamily="34" charset="0"/>
              </a:rPr>
              <a:t>LD/ST Unit</a:t>
            </a:r>
            <a:r>
              <a:rPr kumimoji="1" lang="zh-CN" altLang="en-US" dirty="0">
                <a:latin typeface="Gill Sans MT" panose="020B0502020104020203" pitchFamily="34" charset="0"/>
              </a:rPr>
              <a:t>（</a:t>
            </a:r>
            <a:r>
              <a:rPr kumimoji="1" lang="en-US" altLang="zh-CN" dirty="0">
                <a:latin typeface="Gill Sans MT" panose="020B0502020104020203" pitchFamily="34" charset="0"/>
              </a:rPr>
              <a:t>4 * 8</a:t>
            </a:r>
            <a:r>
              <a:rPr kumimoji="1" lang="zh-CN" altLang="en-US" dirty="0">
                <a:latin typeface="Gill Sans MT" panose="020B0502020104020203" pitchFamily="34" charset="0"/>
              </a:rPr>
              <a:t>）</a:t>
            </a:r>
          </a:p>
          <a:p>
            <a:pPr marL="582006" lvl="1" indent="-342900">
              <a:buFont typeface="+mj-lt"/>
              <a:buAutoNum type="arabicPeriod"/>
            </a:pPr>
            <a:r>
              <a:rPr kumimoji="1" lang="en-US" altLang="zh-CN" dirty="0">
                <a:latin typeface="Gill Sans MT" panose="020B0502020104020203" pitchFamily="34" charset="0"/>
              </a:rPr>
              <a:t>4 </a:t>
            </a:r>
            <a:r>
              <a:rPr kumimoji="1" lang="zh-CN" altLang="en-US" dirty="0">
                <a:latin typeface="Gill Sans MT" panose="020B0502020104020203" pitchFamily="34" charset="0"/>
              </a:rPr>
              <a:t>个 </a:t>
            </a:r>
            <a:r>
              <a:rPr kumimoji="1" lang="en-US" altLang="zh-CN" dirty="0">
                <a:latin typeface="Gill Sans MT" panose="020B0502020104020203" pitchFamily="34" charset="0"/>
              </a:rPr>
              <a:t>SFU</a:t>
            </a:r>
          </a:p>
          <a:p>
            <a:pPr marL="239106" lvl="1" indent="-239106">
              <a:buFont typeface="+mj-lt"/>
              <a:buChar char="•"/>
            </a:pPr>
            <a:r>
              <a:rPr kumimoji="1" lang="en-US" altLang="zh-CN" sz="2000" dirty="0">
                <a:latin typeface="Gill Sans MT" panose="020B0502020104020203" pitchFamily="34" charset="0"/>
              </a:rPr>
              <a:t>FP32 </a:t>
            </a:r>
            <a:r>
              <a:rPr kumimoji="1" lang="zh-CN" altLang="en-US" sz="2000" dirty="0">
                <a:latin typeface="Gill Sans MT" panose="020B0502020104020203" pitchFamily="34" charset="0"/>
              </a:rPr>
              <a:t>和 </a:t>
            </a:r>
            <a:r>
              <a:rPr kumimoji="1" lang="en-US" altLang="zh-CN" sz="2000" dirty="0">
                <a:latin typeface="Gill Sans MT" panose="020B0502020104020203" pitchFamily="34" charset="0"/>
              </a:rPr>
              <a:t>INT32 </a:t>
            </a:r>
            <a:r>
              <a:rPr kumimoji="1" lang="zh-CN" altLang="en-US" sz="2000" dirty="0">
                <a:latin typeface="Gill Sans MT" panose="020B0502020104020203" pitchFamily="34" charset="0"/>
              </a:rPr>
              <a:t>两组运算单元独立出现在流水线中，</a:t>
            </a:r>
            <a:r>
              <a:rPr lang="zh-CN" altLang="en-US" dirty="0">
                <a:latin typeface="Gill Sans MT" panose="020B0502020104020203" pitchFamily="34" charset="0"/>
              </a:rPr>
              <a:t>每个 </a:t>
            </a:r>
            <a:r>
              <a:rPr lang="en-US" altLang="zh-CN" dirty="0">
                <a:latin typeface="Gill Sans MT" panose="020B0502020104020203" pitchFamily="34" charset="0"/>
              </a:rPr>
              <a:t>Cycle </a:t>
            </a:r>
            <a:r>
              <a:rPr lang="zh-CN" altLang="en-US" dirty="0">
                <a:latin typeface="Gill Sans MT" panose="020B0502020104020203" pitchFamily="34" charset="0"/>
              </a:rPr>
              <a:t>都可以同时执行 </a:t>
            </a:r>
            <a:r>
              <a:rPr lang="en-US" altLang="zh-CN" dirty="0">
                <a:latin typeface="Gill Sans MT" panose="020B0502020104020203" pitchFamily="34" charset="0"/>
              </a:rPr>
              <a:t>FP32 </a:t>
            </a:r>
            <a:r>
              <a:rPr lang="zh-CN" altLang="en-US" dirty="0">
                <a:latin typeface="Gill Sans MT" panose="020B0502020104020203" pitchFamily="34" charset="0"/>
              </a:rPr>
              <a:t>和 </a:t>
            </a:r>
            <a:r>
              <a:rPr lang="en-US" altLang="zh-CN" dirty="0">
                <a:latin typeface="Gill Sans MT" panose="020B0502020104020203" pitchFamily="34" charset="0"/>
              </a:rPr>
              <a:t>INT32 </a:t>
            </a:r>
            <a:r>
              <a:rPr lang="zh-CN" altLang="en-US" dirty="0">
                <a:latin typeface="Gill Sans MT" panose="020B0502020104020203" pitchFamily="34" charset="0"/>
              </a:rPr>
              <a:t>指令。</a:t>
            </a:r>
            <a:endParaRPr kumimoji="1" lang="zh-CN" altLang="en-US" sz="2000" dirty="0">
              <a:latin typeface="Gill Sans MT" panose="020B0502020104020203" pitchFamily="34" charset="0"/>
            </a:endParaRPr>
          </a:p>
        </p:txBody>
      </p:sp>
      <p:pic>
        <p:nvPicPr>
          <p:cNvPr id="5" name="图片 4">
            <a:extLst>
              <a:ext uri="{FF2B5EF4-FFF2-40B4-BE49-F238E27FC236}">
                <a16:creationId xmlns:a16="http://schemas.microsoft.com/office/drawing/2014/main" id="{8FA55C01-21C8-FE42-A72F-DECC7E4C0F0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78501" y="1412776"/>
            <a:ext cx="3759976" cy="4939241"/>
          </a:xfrm>
          <a:prstGeom prst="rect">
            <a:avLst/>
          </a:prstGeom>
        </p:spPr>
      </p:pic>
    </p:spTree>
    <p:extLst>
      <p:ext uri="{BB962C8B-B14F-4D97-AF65-F5344CB8AC3E}">
        <p14:creationId xmlns:p14="http://schemas.microsoft.com/office/powerpoint/2010/main" val="1684571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2711E81-2083-8A45-AC4E-E6424807F136}"/>
              </a:ext>
            </a:extLst>
          </p:cNvPr>
          <p:cNvSpPr>
            <a:spLocks noGrp="1"/>
          </p:cNvSpPr>
          <p:nvPr>
            <p:ph type="title"/>
          </p:nvPr>
        </p:nvSpPr>
        <p:spPr/>
        <p:txBody>
          <a:bodyPr/>
          <a:lstStyle/>
          <a:p>
            <a:r>
              <a:rPr lang="en-US" altLang="zh-CN" dirty="0"/>
              <a:t>Volta</a:t>
            </a:r>
            <a:r>
              <a:rPr lang="zh-CN" altLang="en-US" dirty="0"/>
              <a:t> 架构第一代 </a:t>
            </a:r>
            <a:r>
              <a:rPr lang="en-US" altLang="zh-CN" dirty="0"/>
              <a:t>Tensor</a:t>
            </a:r>
            <a:r>
              <a:rPr lang="zh-CN" altLang="en-US" dirty="0"/>
              <a:t> </a:t>
            </a:r>
            <a:r>
              <a:rPr lang="en-US" altLang="zh-CN" dirty="0"/>
              <a:t>Core</a:t>
            </a:r>
            <a:endParaRPr lang="zh-CN" altLang="en-US" dirty="0"/>
          </a:p>
        </p:txBody>
      </p:sp>
      <p:sp>
        <p:nvSpPr>
          <p:cNvPr id="7" name="内容占位符 6">
            <a:extLst>
              <a:ext uri="{FF2B5EF4-FFF2-40B4-BE49-F238E27FC236}">
                <a16:creationId xmlns:a16="http://schemas.microsoft.com/office/drawing/2014/main" id="{73EBC53E-2A68-4640-8C23-A9B764EC691B}"/>
              </a:ext>
            </a:extLst>
          </p:cNvPr>
          <p:cNvSpPr>
            <a:spLocks noGrp="1"/>
          </p:cNvSpPr>
          <p:nvPr>
            <p:ph sz="half" idx="1"/>
          </p:nvPr>
        </p:nvSpPr>
        <p:spPr/>
        <p:txBody>
          <a:bodyPr/>
          <a:lstStyle/>
          <a:p>
            <a:r>
              <a:rPr lang="en-US" altLang="zh-CN" dirty="0"/>
              <a:t>GPU</a:t>
            </a:r>
            <a:r>
              <a:rPr lang="zh-CN" altLang="en-US" dirty="0"/>
              <a:t> 并行模式实现深度学习功能过于通用，最常见 </a:t>
            </a:r>
            <a:r>
              <a:rPr lang="en-US" altLang="zh-CN" dirty="0"/>
              <a:t>Conv/GEMM</a:t>
            </a:r>
            <a:r>
              <a:rPr lang="zh-CN" altLang="en-US" dirty="0"/>
              <a:t> 操作，依旧要被编码成 </a:t>
            </a:r>
            <a:r>
              <a:rPr lang="en-US" altLang="zh-CN" dirty="0"/>
              <a:t>FMA</a:t>
            </a:r>
            <a:r>
              <a:rPr lang="zh-CN" altLang="en-US" dirty="0"/>
              <a:t>，硬件层面还是需要把数据按：</a:t>
            </a:r>
            <a:r>
              <a:rPr lang="zh-CN" altLang="en-US" strike="sngStrike" dirty="0"/>
              <a:t>寄存器</a:t>
            </a:r>
            <a:r>
              <a:rPr lang="en-US" altLang="zh-CN" strike="sngStrike" dirty="0"/>
              <a:t>-ALU-</a:t>
            </a:r>
            <a:r>
              <a:rPr lang="zh-CN" altLang="en-US" strike="sngStrike" dirty="0"/>
              <a:t>寄存器</a:t>
            </a:r>
            <a:r>
              <a:rPr lang="en-US" altLang="zh-CN" strike="sngStrike" dirty="0"/>
              <a:t>-ALU-</a:t>
            </a:r>
            <a:r>
              <a:rPr lang="zh-CN" altLang="en-US" strike="sngStrike" dirty="0"/>
              <a:t>寄存器 </a:t>
            </a:r>
            <a:r>
              <a:rPr lang="zh-CN" altLang="en-US" dirty="0"/>
              <a:t>，方式来回搬运。</a:t>
            </a:r>
            <a:endParaRPr lang="en-US" altLang="zh-CN" dirty="0"/>
          </a:p>
          <a:p>
            <a:endParaRPr lang="en-US" altLang="zh-CN" dirty="0"/>
          </a:p>
          <a:p>
            <a:r>
              <a:rPr lang="zh-CN" altLang="en-US" dirty="0"/>
              <a:t>每个 </a:t>
            </a:r>
            <a:r>
              <a:rPr lang="en-US" altLang="zh-CN" dirty="0"/>
              <a:t>Tensor Core</a:t>
            </a:r>
            <a:r>
              <a:rPr lang="zh-CN" altLang="en-US" dirty="0"/>
              <a:t> 每周期能执行 </a:t>
            </a:r>
            <a:r>
              <a:rPr lang="en-US" altLang="zh-CN" dirty="0"/>
              <a:t>4x4x4</a:t>
            </a:r>
            <a:r>
              <a:rPr lang="zh-CN" altLang="en-US" dirty="0"/>
              <a:t>  </a:t>
            </a:r>
            <a:r>
              <a:rPr lang="en-US" altLang="zh-CN" dirty="0"/>
              <a:t>GEMM</a:t>
            </a:r>
            <a:r>
              <a:rPr lang="zh-CN" altLang="en-US" dirty="0"/>
              <a:t>，即 </a:t>
            </a:r>
            <a:r>
              <a:rPr lang="en-US" altLang="zh-CN" dirty="0"/>
              <a:t>64</a:t>
            </a:r>
            <a:r>
              <a:rPr lang="zh-CN" altLang="en-US" dirty="0"/>
              <a:t> 个 </a:t>
            </a:r>
            <a:r>
              <a:rPr lang="en-US" altLang="zh-CN" dirty="0"/>
              <a:t>FMA</a:t>
            </a:r>
            <a:r>
              <a:rPr lang="zh-CN" altLang="en-US" dirty="0"/>
              <a:t>。虽然只支持 </a:t>
            </a:r>
            <a:r>
              <a:rPr lang="en-US" altLang="zh-CN" dirty="0"/>
              <a:t>FP16</a:t>
            </a:r>
            <a:r>
              <a:rPr lang="zh-CN" altLang="en-US" dirty="0"/>
              <a:t> 数据，但输出可以是 </a:t>
            </a:r>
            <a:r>
              <a:rPr lang="en-US" altLang="zh-CN" dirty="0"/>
              <a:t>FP32</a:t>
            </a:r>
            <a:r>
              <a:rPr lang="zh-CN" altLang="en-US" dirty="0"/>
              <a:t>，相当于 </a:t>
            </a:r>
            <a:r>
              <a:rPr lang="en-US" altLang="zh-CN" dirty="0"/>
              <a:t>64</a:t>
            </a:r>
            <a:r>
              <a:rPr lang="zh-CN" altLang="en-US" dirty="0"/>
              <a:t> 个 </a:t>
            </a:r>
            <a:r>
              <a:rPr lang="en-US" altLang="zh-CN" dirty="0"/>
              <a:t>FP32 ALU</a:t>
            </a:r>
            <a:r>
              <a:rPr lang="zh-CN" altLang="en-US" dirty="0"/>
              <a:t> 提供算力，能耗上还有优势。</a:t>
            </a:r>
            <a:br>
              <a:rPr lang="zh-CN" altLang="en-US" dirty="0"/>
            </a:br>
            <a:endParaRPr lang="zh-CN" altLang="en-US" dirty="0"/>
          </a:p>
        </p:txBody>
      </p:sp>
      <p:pic>
        <p:nvPicPr>
          <p:cNvPr id="2" name="图片 1">
            <a:extLst>
              <a:ext uri="{FF2B5EF4-FFF2-40B4-BE49-F238E27FC236}">
                <a16:creationId xmlns:a16="http://schemas.microsoft.com/office/drawing/2014/main" id="{0DD2F7CB-6E63-BD4B-B0DB-18094F73083D}"/>
              </a:ext>
            </a:extLst>
          </p:cNvPr>
          <p:cNvPicPr>
            <a:picLocks noChangeAspect="1"/>
          </p:cNvPicPr>
          <p:nvPr/>
        </p:nvPicPr>
        <p:blipFill>
          <a:blip r:embed="rId2"/>
          <a:stretch>
            <a:fillRect/>
          </a:stretch>
        </p:blipFill>
        <p:spPr>
          <a:xfrm>
            <a:off x="2243931" y="4209504"/>
            <a:ext cx="7708900" cy="1955800"/>
          </a:xfrm>
          <a:prstGeom prst="rect">
            <a:avLst/>
          </a:prstGeom>
        </p:spPr>
      </p:pic>
    </p:spTree>
    <p:extLst>
      <p:ext uri="{BB962C8B-B14F-4D97-AF65-F5344CB8AC3E}">
        <p14:creationId xmlns:p14="http://schemas.microsoft.com/office/powerpoint/2010/main" val="276395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AC348B42-3ED9-D047-A8FD-3A1217BE3BD3}"/>
              </a:ext>
            </a:extLst>
          </p:cNvPr>
          <p:cNvSpPr>
            <a:spLocks noGrp="1"/>
          </p:cNvSpPr>
          <p:nvPr>
            <p:ph type="title"/>
          </p:nvPr>
        </p:nvSpPr>
        <p:spPr/>
        <p:txBody>
          <a:bodyPr/>
          <a:lstStyle/>
          <a:p>
            <a:r>
              <a:rPr lang="en-US" altLang="zh-CN" dirty="0"/>
              <a:t>Tensor</a:t>
            </a:r>
            <a:r>
              <a:rPr lang="zh-CN" altLang="en-US" dirty="0"/>
              <a:t> </a:t>
            </a:r>
            <a:r>
              <a:rPr lang="en-US" altLang="zh-CN" dirty="0"/>
              <a:t>Core:</a:t>
            </a:r>
            <a:r>
              <a:rPr lang="zh-CN" altLang="en-US" dirty="0"/>
              <a:t> </a:t>
            </a:r>
            <a:r>
              <a:rPr lang="en-US" altLang="zh-CN" dirty="0"/>
              <a:t>V100</a:t>
            </a:r>
            <a:r>
              <a:rPr lang="zh-CN" altLang="en-US" dirty="0"/>
              <a:t> </a:t>
            </a:r>
            <a:r>
              <a:rPr lang="en-US" altLang="zh-CN" dirty="0"/>
              <a:t>vs</a:t>
            </a:r>
            <a:r>
              <a:rPr lang="zh-CN" altLang="en-US" dirty="0"/>
              <a:t> </a:t>
            </a:r>
            <a:r>
              <a:rPr lang="en-US" altLang="zh-CN" dirty="0"/>
              <a:t>A100</a:t>
            </a:r>
            <a:endParaRPr lang="zh-CN" altLang="en-US" dirty="0"/>
          </a:p>
        </p:txBody>
      </p:sp>
      <p:pic>
        <p:nvPicPr>
          <p:cNvPr id="2" name="图片 1">
            <a:extLst>
              <a:ext uri="{FF2B5EF4-FFF2-40B4-BE49-F238E27FC236}">
                <a16:creationId xmlns:a16="http://schemas.microsoft.com/office/drawing/2014/main" id="{41B73771-E4E2-034D-A37A-25A00DD25B0E}"/>
              </a:ext>
            </a:extLst>
          </p:cNvPr>
          <p:cNvPicPr>
            <a:picLocks noChangeAspect="1"/>
          </p:cNvPicPr>
          <p:nvPr/>
        </p:nvPicPr>
        <p:blipFill>
          <a:blip r:embed="rId2"/>
          <a:stretch>
            <a:fillRect/>
          </a:stretch>
        </p:blipFill>
        <p:spPr>
          <a:xfrm>
            <a:off x="1561877" y="1412776"/>
            <a:ext cx="8859123" cy="4983257"/>
          </a:xfrm>
          <a:prstGeom prst="rect">
            <a:avLst/>
          </a:prstGeom>
        </p:spPr>
      </p:pic>
    </p:spTree>
    <p:extLst>
      <p:ext uri="{BB962C8B-B14F-4D97-AF65-F5344CB8AC3E}">
        <p14:creationId xmlns:p14="http://schemas.microsoft.com/office/powerpoint/2010/main" val="1762421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DB6DD3CA-8740-5D49-9DFD-BC53BD65F53B}"/>
              </a:ext>
            </a:extLst>
          </p:cNvPr>
          <p:cNvPicPr>
            <a:picLocks noChangeAspect="1"/>
          </p:cNvPicPr>
          <p:nvPr/>
        </p:nvPicPr>
        <p:blipFill>
          <a:blip r:embed="rId2"/>
          <a:stretch>
            <a:fillRect/>
          </a:stretch>
        </p:blipFill>
        <p:spPr>
          <a:xfrm>
            <a:off x="4434681" y="2108200"/>
            <a:ext cx="3327400" cy="2641600"/>
          </a:xfrm>
          <a:prstGeom prst="rect">
            <a:avLst/>
          </a:prstGeom>
        </p:spPr>
      </p:pic>
      <p:sp>
        <p:nvSpPr>
          <p:cNvPr id="8" name="标题 7">
            <a:extLst>
              <a:ext uri="{FF2B5EF4-FFF2-40B4-BE49-F238E27FC236}">
                <a16:creationId xmlns:a16="http://schemas.microsoft.com/office/drawing/2014/main" id="{B5FD4748-98D2-9F4C-9C48-7ABD4D4AA0FE}"/>
              </a:ext>
            </a:extLst>
          </p:cNvPr>
          <p:cNvSpPr>
            <a:spLocks noGrp="1"/>
          </p:cNvSpPr>
          <p:nvPr>
            <p:ph type="title"/>
          </p:nvPr>
        </p:nvSpPr>
        <p:spPr/>
        <p:txBody>
          <a:bodyPr/>
          <a:lstStyle/>
          <a:p>
            <a:r>
              <a:rPr lang="zh-CN" altLang="en-US" dirty="0"/>
              <a:t>卷积计算</a:t>
            </a:r>
          </a:p>
        </p:txBody>
      </p:sp>
      <p:sp>
        <p:nvSpPr>
          <p:cNvPr id="9" name="内容占位符 8">
            <a:extLst>
              <a:ext uri="{FF2B5EF4-FFF2-40B4-BE49-F238E27FC236}">
                <a16:creationId xmlns:a16="http://schemas.microsoft.com/office/drawing/2014/main" id="{5378A420-C648-6C46-9845-3EE407C4E0A6}"/>
              </a:ext>
            </a:extLst>
          </p:cNvPr>
          <p:cNvSpPr>
            <a:spLocks noGrp="1"/>
          </p:cNvSpPr>
          <p:nvPr>
            <p:ph sz="half" idx="1"/>
          </p:nvPr>
        </p:nvSpPr>
        <p:spPr/>
        <p:txBody>
          <a:bodyPr/>
          <a:lstStyle/>
          <a:p>
            <a:r>
              <a:rPr lang="en-US" altLang="zh-CN" dirty="0"/>
              <a:t>Convolutional neural networks contain many convolution layers that, when you examine the core operation, come down to many dot products. These operations can be batched together to run as a single, large, matrix multiplication operation.</a:t>
            </a:r>
          </a:p>
          <a:p>
            <a:br>
              <a:rPr lang="en-US" altLang="zh-CN" dirty="0"/>
            </a:br>
            <a:endParaRPr lang="en-US" altLang="zh-CN" dirty="0"/>
          </a:p>
          <a:p>
            <a:endParaRPr lang="zh-CN" altLang="en-US" dirty="0"/>
          </a:p>
        </p:txBody>
      </p:sp>
    </p:spTree>
    <p:extLst>
      <p:ext uri="{BB962C8B-B14F-4D97-AF65-F5344CB8AC3E}">
        <p14:creationId xmlns:p14="http://schemas.microsoft.com/office/powerpoint/2010/main" val="2500142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32140</TotalTime>
  <Words>2241</Words>
  <Application>Microsoft Macintosh PowerPoint</Application>
  <PresentationFormat>自定义</PresentationFormat>
  <Paragraphs>120</Paragraphs>
  <Slides>30</Slides>
  <Notes>1</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30</vt:i4>
      </vt:variant>
    </vt:vector>
  </HeadingPairs>
  <TitlesOfParts>
    <vt:vector size="50" baseType="lpstr">
      <vt:lpstr>-apple-system</vt: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Thankyou</vt:lpstr>
      <vt:lpstr>AI 芯片</vt:lpstr>
      <vt:lpstr>PowerPoint 演示文稿</vt:lpstr>
      <vt:lpstr>PowerPoint 演示文稿</vt:lpstr>
      <vt:lpstr>PowerPoint 演示文稿</vt:lpstr>
      <vt:lpstr>Volta 架构第一代 Tensor Core</vt:lpstr>
      <vt:lpstr>Volta 架构第一代 Tensor Core</vt:lpstr>
      <vt:lpstr>Volta 架构第一代 Tensor Core</vt:lpstr>
      <vt:lpstr>Tensor Core: V100 vs A100</vt:lpstr>
      <vt:lpstr>卷积计算</vt:lpstr>
      <vt:lpstr>PowerPoint 演示文稿</vt:lpstr>
      <vt:lpstr>PowerPoint 演示文稿</vt:lpstr>
      <vt:lpstr>PowerPoint 演示文稿</vt:lpstr>
      <vt:lpstr>PowerPoint 演示文稿</vt:lpstr>
      <vt:lpstr>第一代 Tensor Core (Volta)</vt:lpstr>
      <vt:lpstr>第一代 Tensor Core (Volta)</vt:lpstr>
      <vt:lpstr>第二代 Tensor Core (Turing)</vt:lpstr>
      <vt:lpstr>第二代 Tensor Core (Turing)</vt:lpstr>
      <vt:lpstr>第三代 Tensor Core (Ampere)</vt:lpstr>
      <vt:lpstr>第三代 Tensor Core (Ampere)</vt:lpstr>
      <vt:lpstr>第三代 Tensor Core (Ampere)</vt:lpstr>
      <vt:lpstr>第三代 Tensor Core (Ampere)</vt:lpstr>
      <vt:lpstr>第四代 Tensor Core (Hopper)</vt:lpstr>
      <vt:lpstr>第四代 Tensor Core (Hopper)</vt:lpstr>
      <vt:lpstr>第四代 Tensor Core (Hopper)</vt:lpstr>
      <vt:lpstr>第四代 Tensor Core (Hopper)</vt:lpstr>
      <vt:lpstr>Padding Vocabulary Size – Projection Layer Example</vt:lpstr>
      <vt:lpstr>Padding Vocabulary Size – Projection Layer Example</vt:lpstr>
      <vt:lpstr>Summary 总结</vt:lpstr>
      <vt:lpstr>Reference 引用&amp;参考</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5201</cp:revision>
  <dcterms:created xsi:type="dcterms:W3CDTF">2015-01-14T10:38:57Z</dcterms:created>
  <dcterms:modified xsi:type="dcterms:W3CDTF">2023-04-14T11:35:18Z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